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Lst>
  <p:notesMasterIdLst>
    <p:notesMasterId r:id="rId38"/>
  </p:notesMasterIdLst>
  <p:handoutMasterIdLst>
    <p:handoutMasterId r:id="rId39"/>
  </p:handoutMasterIdLst>
  <p:sldIdLst>
    <p:sldId id="384" r:id="rId2"/>
    <p:sldId id="427" r:id="rId3"/>
    <p:sldId id="428" r:id="rId4"/>
    <p:sldId id="431" r:id="rId5"/>
    <p:sldId id="432" r:id="rId6"/>
    <p:sldId id="433" r:id="rId7"/>
    <p:sldId id="434" r:id="rId8"/>
    <p:sldId id="435" r:id="rId9"/>
    <p:sldId id="436" r:id="rId10"/>
    <p:sldId id="437" r:id="rId11"/>
    <p:sldId id="438" r:id="rId12"/>
    <p:sldId id="439" r:id="rId13"/>
    <p:sldId id="440" r:id="rId14"/>
    <p:sldId id="441" r:id="rId15"/>
    <p:sldId id="442" r:id="rId16"/>
    <p:sldId id="443" r:id="rId17"/>
    <p:sldId id="444" r:id="rId18"/>
    <p:sldId id="445" r:id="rId19"/>
    <p:sldId id="446" r:id="rId20"/>
    <p:sldId id="447"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2" r:id="rId34"/>
    <p:sldId id="429" r:id="rId35"/>
    <p:sldId id="430" r:id="rId36"/>
    <p:sldId id="426" r:id="rId37"/>
  </p:sldIdLst>
  <p:sldSz cx="9144000" cy="6858000" type="screen4x3"/>
  <p:notesSz cx="6810375" cy="9942513"/>
  <p:embeddedFontLst>
    <p:embeddedFont>
      <p:font typeface="Tw Cen MT" pitchFamily="34" charset="0"/>
      <p:regular r:id="rId40"/>
      <p:bold r:id="rId41"/>
      <p:italic r:id="rId42"/>
      <p:boldItalic r:id="rId43"/>
    </p:embeddedFont>
    <p:embeddedFont>
      <p:font typeface="新細明體" pitchFamily="18" charset="-120"/>
      <p:regular r:id="rId44"/>
    </p:embeddedFont>
    <p:embeddedFont>
      <p:font typeface="Calibri" pitchFamily="34" charset="0"/>
      <p:regular r:id="rId45"/>
      <p:bold r:id="rId46"/>
      <p:italic r:id="rId47"/>
      <p:boldItalic r:id="rId48"/>
    </p:embeddedFont>
  </p:embeddedFontLst>
  <p:defaultTextStyle>
    <a:defPPr>
      <a:defRPr lang="en-US"/>
    </a:defPPr>
    <a:lvl1pPr algn="l" rtl="0" fontAlgn="base">
      <a:spcBef>
        <a:spcPct val="0"/>
      </a:spcBef>
      <a:spcAft>
        <a:spcPct val="0"/>
      </a:spcAft>
      <a:defRPr sz="2800" u="sng"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u="sng"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u="sng"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u="sng"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u="sng" kern="1200">
        <a:solidFill>
          <a:schemeClr val="tx1"/>
        </a:solidFill>
        <a:latin typeface="Times New Roman" pitchFamily="18" charset="0"/>
        <a:ea typeface="+mn-ea"/>
        <a:cs typeface="Arial" charset="0"/>
      </a:defRPr>
    </a:lvl5pPr>
    <a:lvl6pPr marL="2286000" algn="l" defTabSz="914400" rtl="0" eaLnBrk="1" latinLnBrk="0" hangingPunct="1">
      <a:defRPr sz="2800" u="sng" kern="1200">
        <a:solidFill>
          <a:schemeClr val="tx1"/>
        </a:solidFill>
        <a:latin typeface="Times New Roman" pitchFamily="18" charset="0"/>
        <a:ea typeface="+mn-ea"/>
        <a:cs typeface="Arial" charset="0"/>
      </a:defRPr>
    </a:lvl6pPr>
    <a:lvl7pPr marL="2743200" algn="l" defTabSz="914400" rtl="0" eaLnBrk="1" latinLnBrk="0" hangingPunct="1">
      <a:defRPr sz="2800" u="sng" kern="1200">
        <a:solidFill>
          <a:schemeClr val="tx1"/>
        </a:solidFill>
        <a:latin typeface="Times New Roman" pitchFamily="18" charset="0"/>
        <a:ea typeface="+mn-ea"/>
        <a:cs typeface="Arial" charset="0"/>
      </a:defRPr>
    </a:lvl7pPr>
    <a:lvl8pPr marL="3200400" algn="l" defTabSz="914400" rtl="0" eaLnBrk="1" latinLnBrk="0" hangingPunct="1">
      <a:defRPr sz="2800" u="sng" kern="1200">
        <a:solidFill>
          <a:schemeClr val="tx1"/>
        </a:solidFill>
        <a:latin typeface="Times New Roman" pitchFamily="18" charset="0"/>
        <a:ea typeface="+mn-ea"/>
        <a:cs typeface="Arial" charset="0"/>
      </a:defRPr>
    </a:lvl8pPr>
    <a:lvl9pPr marL="3657600" algn="l" defTabSz="914400" rtl="0" eaLnBrk="1" latinLnBrk="0" hangingPunct="1">
      <a:defRPr sz="2800" u="sng"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CC99"/>
    <a:srgbClr val="CC0000"/>
    <a:srgbClr val="FF9900"/>
    <a:srgbClr val="0033CC"/>
    <a:srgbClr val="000099"/>
    <a:srgbClr val="FAF9E3"/>
    <a:srgbClr val="FBFBEB"/>
    <a:srgbClr val="E7EB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62162" autoAdjust="0"/>
  </p:normalViewPr>
  <p:slideViewPr>
    <p:cSldViewPr>
      <p:cViewPr>
        <p:scale>
          <a:sx n="40" d="100"/>
          <a:sy n="40" d="100"/>
        </p:scale>
        <p:origin x="-1397" y="36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82" y="2550"/>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B0162-0CDA-4B35-9CA7-C67898886B9C}"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it-IT"/>
        </a:p>
      </dgm:t>
    </dgm:pt>
    <dgm:pt modelId="{69364776-A4F4-4D5D-8957-4AF6F3635518}">
      <dgm:prSet phldrT="[Text]" custT="1"/>
      <dgm:spPr/>
      <dgm:t>
        <a:bodyPr/>
        <a:lstStyle/>
        <a:p>
          <a:pPr algn="l" rtl="0"/>
          <a:r>
            <a:rPr lang="it-IT" sz="1600" b="0" i="0" u="sng">
              <a:solidFill>
                <a:schemeClr val="tx1"/>
              </a:solidFill>
              <a:latin typeface="Arial" pitchFamily="34" charset="0"/>
              <a:cs typeface="Arial" pitchFamily="34" charset="0"/>
            </a:rPr>
            <a:t>1</a:t>
          </a:r>
          <a:endParaRPr lang="it-IT" sz="1600" b="0" dirty="0">
            <a:solidFill>
              <a:schemeClr val="tx1"/>
            </a:solidFill>
            <a:latin typeface="Arial" pitchFamily="34" charset="0"/>
            <a:cs typeface="Arial" pitchFamily="34" charset="0"/>
          </a:endParaRPr>
        </a:p>
      </dgm:t>
    </dgm:pt>
    <dgm:pt modelId="{7BC8B25B-6BC5-46A9-A375-245B3F541E8E}" type="parTrans" cxnId="{A7C610F8-BF33-4CF0-A76C-2AAC52545358}">
      <dgm:prSet/>
      <dgm:spPr/>
      <dgm:t>
        <a:bodyPr/>
        <a:lstStyle/>
        <a:p>
          <a:endParaRPr lang="it-IT" sz="1600" b="0">
            <a:solidFill>
              <a:schemeClr val="tx1"/>
            </a:solidFill>
            <a:latin typeface="Arial" pitchFamily="34" charset="0"/>
            <a:cs typeface="Arial" pitchFamily="34" charset="0"/>
          </a:endParaRPr>
        </a:p>
      </dgm:t>
    </dgm:pt>
    <dgm:pt modelId="{612E018D-19F9-4593-926E-48D57233E8D8}" type="sibTrans" cxnId="{A7C610F8-BF33-4CF0-A76C-2AAC52545358}">
      <dgm:prSet/>
      <dgm:spPr/>
      <dgm:t>
        <a:bodyPr/>
        <a:lstStyle/>
        <a:p>
          <a:endParaRPr lang="it-IT" sz="1600" b="0">
            <a:solidFill>
              <a:schemeClr val="tx1"/>
            </a:solidFill>
            <a:latin typeface="Arial" pitchFamily="34" charset="0"/>
            <a:cs typeface="Arial" pitchFamily="34" charset="0"/>
          </a:endParaRPr>
        </a:p>
      </dgm:t>
    </dgm:pt>
    <dgm:pt modelId="{D36DC66A-9E07-4BE5-9EAF-B3CF4804F602}">
      <dgm:prSet phldrT="[Text]" custT="1"/>
      <dgm:spPr/>
      <dgm:t>
        <a:bodyPr/>
        <a:lstStyle/>
        <a:p>
          <a:pPr algn="l" rtl="0"/>
          <a:r>
            <a:rPr lang="it-IT" sz="1600" b="0" i="0" u="sng">
              <a:solidFill>
                <a:schemeClr val="tx1"/>
              </a:solidFill>
              <a:latin typeface="Arial" pitchFamily="34" charset="0"/>
              <a:cs typeface="Arial" pitchFamily="34" charset="0"/>
            </a:rPr>
            <a:t>Fornire prodotti e servizi di qualità ai clienti</a:t>
          </a:r>
          <a:endParaRPr lang="it-IT" sz="1600" b="0" dirty="0">
            <a:solidFill>
              <a:schemeClr val="tx1"/>
            </a:solidFill>
            <a:latin typeface="Arial" pitchFamily="34" charset="0"/>
            <a:cs typeface="Arial" pitchFamily="34" charset="0"/>
          </a:endParaRPr>
        </a:p>
      </dgm:t>
    </dgm:pt>
    <dgm:pt modelId="{05E9E1EA-C17D-4107-85AF-1E1C0852EA8D}" type="parTrans" cxnId="{F11B8690-A30E-40D6-A8C2-DF93C4EB9F6C}">
      <dgm:prSet/>
      <dgm:spPr/>
      <dgm:t>
        <a:bodyPr/>
        <a:lstStyle/>
        <a:p>
          <a:endParaRPr lang="it-IT" sz="1600" b="0">
            <a:solidFill>
              <a:schemeClr val="tx1"/>
            </a:solidFill>
            <a:latin typeface="Arial" pitchFamily="34" charset="0"/>
            <a:cs typeface="Arial" pitchFamily="34" charset="0"/>
          </a:endParaRPr>
        </a:p>
      </dgm:t>
    </dgm:pt>
    <dgm:pt modelId="{95BC81D1-74B2-4154-8332-707BF7026540}" type="sibTrans" cxnId="{F11B8690-A30E-40D6-A8C2-DF93C4EB9F6C}">
      <dgm:prSet/>
      <dgm:spPr/>
      <dgm:t>
        <a:bodyPr/>
        <a:lstStyle/>
        <a:p>
          <a:endParaRPr lang="it-IT" sz="1600" b="0">
            <a:solidFill>
              <a:schemeClr val="tx1"/>
            </a:solidFill>
            <a:latin typeface="Arial" pitchFamily="34" charset="0"/>
            <a:cs typeface="Arial" pitchFamily="34" charset="0"/>
          </a:endParaRPr>
        </a:p>
      </dgm:t>
    </dgm:pt>
    <dgm:pt modelId="{262E0486-8C57-48F5-A97D-DD1B42D406ED}">
      <dgm:prSet phldrT="[Text]" custT="1"/>
      <dgm:spPr/>
      <dgm:t>
        <a:bodyPr/>
        <a:lstStyle/>
        <a:p>
          <a:pPr algn="l" rtl="0"/>
          <a:r>
            <a:rPr lang="it-IT" sz="1600" b="0" i="0" u="sng">
              <a:solidFill>
                <a:schemeClr val="tx1"/>
              </a:solidFill>
              <a:latin typeface="Arial" pitchFamily="34" charset="0"/>
              <a:cs typeface="Arial" pitchFamily="34" charset="0"/>
            </a:rPr>
            <a:t>2</a:t>
          </a:r>
          <a:endParaRPr lang="it-IT" sz="1600" b="0" dirty="0">
            <a:solidFill>
              <a:schemeClr val="tx1"/>
            </a:solidFill>
            <a:latin typeface="Arial" pitchFamily="34" charset="0"/>
            <a:cs typeface="Arial" pitchFamily="34" charset="0"/>
          </a:endParaRPr>
        </a:p>
      </dgm:t>
    </dgm:pt>
    <dgm:pt modelId="{ECB046F8-756F-4F46-AE26-905AFC9EBF13}" type="parTrans" cxnId="{A8A87181-146F-4B95-AEEA-468E0FBA1428}">
      <dgm:prSet/>
      <dgm:spPr/>
      <dgm:t>
        <a:bodyPr/>
        <a:lstStyle/>
        <a:p>
          <a:endParaRPr lang="it-IT" sz="1600" b="0">
            <a:solidFill>
              <a:schemeClr val="tx1"/>
            </a:solidFill>
            <a:latin typeface="Arial" pitchFamily="34" charset="0"/>
            <a:cs typeface="Arial" pitchFamily="34" charset="0"/>
          </a:endParaRPr>
        </a:p>
      </dgm:t>
    </dgm:pt>
    <dgm:pt modelId="{D4F03173-CD17-495C-9FE0-C00CAC4D3CA0}" type="sibTrans" cxnId="{A8A87181-146F-4B95-AEEA-468E0FBA1428}">
      <dgm:prSet/>
      <dgm:spPr/>
      <dgm:t>
        <a:bodyPr/>
        <a:lstStyle/>
        <a:p>
          <a:endParaRPr lang="it-IT" sz="1600" b="0">
            <a:solidFill>
              <a:schemeClr val="tx1"/>
            </a:solidFill>
            <a:latin typeface="Arial" pitchFamily="34" charset="0"/>
            <a:cs typeface="Arial" pitchFamily="34" charset="0"/>
          </a:endParaRPr>
        </a:p>
      </dgm:t>
    </dgm:pt>
    <dgm:pt modelId="{3A7C4E5E-F454-4945-8593-8FA1BBCD060B}">
      <dgm:prSet phldrT="[Text]" custT="1"/>
      <dgm:spPr/>
      <dgm:t>
        <a:bodyPr/>
        <a:lstStyle/>
        <a:p>
          <a:pPr algn="l" rtl="0"/>
          <a:r>
            <a:rPr lang="it-IT" sz="1600" b="0" i="0" u="sng">
              <a:solidFill>
                <a:schemeClr val="tx1"/>
              </a:solidFill>
              <a:latin typeface="Arial" pitchFamily="34" charset="0"/>
              <a:cs typeface="Arial" pitchFamily="34" charset="0"/>
            </a:rPr>
            <a:t>Creare posti di lavoro decenti, investendo nello sviluppo della produzione e delle risorse umane</a:t>
          </a:r>
          <a:endParaRPr lang="it-IT" sz="1600" b="0" dirty="0">
            <a:solidFill>
              <a:schemeClr val="tx1"/>
            </a:solidFill>
            <a:latin typeface="Arial" pitchFamily="34" charset="0"/>
            <a:cs typeface="Arial" pitchFamily="34" charset="0"/>
          </a:endParaRPr>
        </a:p>
      </dgm:t>
    </dgm:pt>
    <dgm:pt modelId="{421D4A29-B245-4113-ACB2-2ADC32FAB7FB}" type="parTrans" cxnId="{5052CD55-A581-4DC4-811A-723F797851E1}">
      <dgm:prSet/>
      <dgm:spPr/>
      <dgm:t>
        <a:bodyPr/>
        <a:lstStyle/>
        <a:p>
          <a:endParaRPr lang="it-IT" sz="1600" b="0">
            <a:solidFill>
              <a:schemeClr val="tx1"/>
            </a:solidFill>
            <a:latin typeface="Arial" pitchFamily="34" charset="0"/>
            <a:cs typeface="Arial" pitchFamily="34" charset="0"/>
          </a:endParaRPr>
        </a:p>
      </dgm:t>
    </dgm:pt>
    <dgm:pt modelId="{63FDFB64-AACE-4302-AD29-E53DEFDEC86A}" type="sibTrans" cxnId="{5052CD55-A581-4DC4-811A-723F797851E1}">
      <dgm:prSet/>
      <dgm:spPr/>
      <dgm:t>
        <a:bodyPr/>
        <a:lstStyle/>
        <a:p>
          <a:endParaRPr lang="it-IT" sz="1600" b="0">
            <a:solidFill>
              <a:schemeClr val="tx1"/>
            </a:solidFill>
            <a:latin typeface="Arial" pitchFamily="34" charset="0"/>
            <a:cs typeface="Arial" pitchFamily="34" charset="0"/>
          </a:endParaRPr>
        </a:p>
      </dgm:t>
    </dgm:pt>
    <dgm:pt modelId="{F2BA6B4F-DCB8-4883-8D14-42B567D44CD7}">
      <dgm:prSet phldrT="[Text]" custT="1"/>
      <dgm:spPr/>
      <dgm:t>
        <a:bodyPr/>
        <a:lstStyle/>
        <a:p>
          <a:pPr algn="l" rtl="0"/>
          <a:r>
            <a:rPr lang="it-IT" sz="1600" b="0" i="0" u="sng">
              <a:solidFill>
                <a:schemeClr val="tx1"/>
              </a:solidFill>
              <a:latin typeface="Arial" pitchFamily="34" charset="0"/>
              <a:cs typeface="Arial" pitchFamily="34" charset="0"/>
            </a:rPr>
            <a:t>3</a:t>
          </a:r>
          <a:endParaRPr lang="it-IT" sz="1600" b="0" dirty="0">
            <a:solidFill>
              <a:schemeClr val="tx1"/>
            </a:solidFill>
            <a:latin typeface="Arial" pitchFamily="34" charset="0"/>
            <a:cs typeface="Arial" pitchFamily="34" charset="0"/>
          </a:endParaRPr>
        </a:p>
      </dgm:t>
    </dgm:pt>
    <dgm:pt modelId="{1FD29E34-B9CB-4F1D-AAE4-BB813F0A633E}" type="parTrans" cxnId="{BDF1FD60-3123-4810-AD7B-25535CEDABC2}">
      <dgm:prSet/>
      <dgm:spPr/>
      <dgm:t>
        <a:bodyPr/>
        <a:lstStyle/>
        <a:p>
          <a:endParaRPr lang="it-IT" sz="1600" b="0">
            <a:solidFill>
              <a:schemeClr val="tx1"/>
            </a:solidFill>
            <a:latin typeface="Arial" pitchFamily="34" charset="0"/>
            <a:cs typeface="Arial" pitchFamily="34" charset="0"/>
          </a:endParaRPr>
        </a:p>
      </dgm:t>
    </dgm:pt>
    <dgm:pt modelId="{BF6F71AC-CF4F-4538-9209-C568A1D23D22}" type="sibTrans" cxnId="{BDF1FD60-3123-4810-AD7B-25535CEDABC2}">
      <dgm:prSet/>
      <dgm:spPr/>
      <dgm:t>
        <a:bodyPr/>
        <a:lstStyle/>
        <a:p>
          <a:endParaRPr lang="it-IT" sz="1600" b="0">
            <a:solidFill>
              <a:schemeClr val="tx1"/>
            </a:solidFill>
            <a:latin typeface="Arial" pitchFamily="34" charset="0"/>
            <a:cs typeface="Arial" pitchFamily="34" charset="0"/>
          </a:endParaRPr>
        </a:p>
      </dgm:t>
    </dgm:pt>
    <dgm:pt modelId="{C8411BE9-95D6-4C6B-9141-14D2622EAB48}">
      <dgm:prSet phldrT="[Text]" custT="1"/>
      <dgm:spPr/>
      <dgm:t>
        <a:bodyPr/>
        <a:lstStyle/>
        <a:p>
          <a:pPr algn="l" rtl="0"/>
          <a:r>
            <a:rPr lang="it-IT" sz="1600" b="0" i="0" u="sng">
              <a:solidFill>
                <a:schemeClr val="tx1"/>
              </a:solidFill>
              <a:latin typeface="Arial" pitchFamily="34" charset="0"/>
              <a:cs typeface="Arial" pitchFamily="34" charset="0"/>
            </a:rPr>
            <a:t>Stretta conformità alle leggi in materia di tributi, occupazione, ambiente o altro</a:t>
          </a:r>
          <a:endParaRPr lang="it-IT" sz="1600" b="0" dirty="0">
            <a:solidFill>
              <a:schemeClr val="tx1"/>
            </a:solidFill>
            <a:latin typeface="Arial" pitchFamily="34" charset="0"/>
            <a:cs typeface="Arial" pitchFamily="34" charset="0"/>
          </a:endParaRPr>
        </a:p>
      </dgm:t>
    </dgm:pt>
    <dgm:pt modelId="{B3240062-8F35-4D9A-834D-11311308DFBB}" type="parTrans" cxnId="{99DB2135-C3C4-46A2-B2A8-FEC1D974E963}">
      <dgm:prSet/>
      <dgm:spPr/>
      <dgm:t>
        <a:bodyPr/>
        <a:lstStyle/>
        <a:p>
          <a:endParaRPr lang="it-IT" sz="1600" b="0">
            <a:solidFill>
              <a:schemeClr val="tx1"/>
            </a:solidFill>
            <a:latin typeface="Arial" pitchFamily="34" charset="0"/>
            <a:cs typeface="Arial" pitchFamily="34" charset="0"/>
          </a:endParaRPr>
        </a:p>
      </dgm:t>
    </dgm:pt>
    <dgm:pt modelId="{C5E2F839-A76B-4271-BC94-0492AFB17A6F}" type="sibTrans" cxnId="{99DB2135-C3C4-46A2-B2A8-FEC1D974E963}">
      <dgm:prSet/>
      <dgm:spPr/>
      <dgm:t>
        <a:bodyPr/>
        <a:lstStyle/>
        <a:p>
          <a:endParaRPr lang="it-IT" sz="1600" b="0">
            <a:solidFill>
              <a:schemeClr val="tx1"/>
            </a:solidFill>
            <a:latin typeface="Arial" pitchFamily="34" charset="0"/>
            <a:cs typeface="Arial" pitchFamily="34" charset="0"/>
          </a:endParaRPr>
        </a:p>
      </dgm:t>
    </dgm:pt>
    <dgm:pt modelId="{1D8442D8-3322-4F03-9966-49DF8569E03F}">
      <dgm:prSet phldrT="[Text]" custT="1"/>
      <dgm:spPr/>
      <dgm:t>
        <a:bodyPr/>
        <a:lstStyle/>
        <a:p>
          <a:pPr algn="l" rtl="0"/>
          <a:r>
            <a:rPr lang="it-IT" sz="1600" b="0" i="0" u="sng">
              <a:solidFill>
                <a:schemeClr val="tx1"/>
              </a:solidFill>
              <a:latin typeface="Arial" pitchFamily="34" charset="0"/>
              <a:cs typeface="Arial" pitchFamily="34" charset="0"/>
            </a:rPr>
            <a:t>5</a:t>
          </a:r>
          <a:endParaRPr lang="it-IT" sz="1600" b="0" dirty="0">
            <a:solidFill>
              <a:schemeClr val="tx1"/>
            </a:solidFill>
            <a:latin typeface="Arial" pitchFamily="34" charset="0"/>
            <a:cs typeface="Arial" pitchFamily="34" charset="0"/>
          </a:endParaRPr>
        </a:p>
      </dgm:t>
    </dgm:pt>
    <dgm:pt modelId="{1EC657C2-59D6-4F7B-B985-95351BD47AEA}" type="parTrans" cxnId="{326A304E-45AB-4E40-BE12-8AAF7152F3BC}">
      <dgm:prSet/>
      <dgm:spPr/>
      <dgm:t>
        <a:bodyPr/>
        <a:lstStyle/>
        <a:p>
          <a:endParaRPr lang="it-IT" sz="1600" b="0">
            <a:solidFill>
              <a:schemeClr val="tx1"/>
            </a:solidFill>
            <a:latin typeface="Arial" pitchFamily="34" charset="0"/>
            <a:cs typeface="Arial" pitchFamily="34" charset="0"/>
          </a:endParaRPr>
        </a:p>
      </dgm:t>
    </dgm:pt>
    <dgm:pt modelId="{7B5888D8-8EF7-4A0F-9A0E-76A52B40A7C2}" type="sibTrans" cxnId="{326A304E-45AB-4E40-BE12-8AAF7152F3BC}">
      <dgm:prSet/>
      <dgm:spPr/>
      <dgm:t>
        <a:bodyPr/>
        <a:lstStyle/>
        <a:p>
          <a:endParaRPr lang="it-IT" sz="1600" b="0">
            <a:solidFill>
              <a:schemeClr val="tx1"/>
            </a:solidFill>
            <a:latin typeface="Arial" pitchFamily="34" charset="0"/>
            <a:cs typeface="Arial" pitchFamily="34" charset="0"/>
          </a:endParaRPr>
        </a:p>
      </dgm:t>
    </dgm:pt>
    <dgm:pt modelId="{E7BF59AD-5237-4F59-8C9D-218103036246}">
      <dgm:prSet phldrT="[Text]" custT="1"/>
      <dgm:spPr/>
      <dgm:t>
        <a:bodyPr/>
        <a:lstStyle/>
        <a:p>
          <a:pPr algn="l" rtl="0"/>
          <a:r>
            <a:rPr lang="it-IT" sz="1600" b="0" i="0" u="sng">
              <a:solidFill>
                <a:schemeClr val="tx1"/>
              </a:solidFill>
              <a:latin typeface="Arial" pitchFamily="34" charset="0"/>
              <a:cs typeface="Arial" pitchFamily="34" charset="0"/>
            </a:rPr>
            <a:t>4</a:t>
          </a:r>
          <a:endParaRPr lang="it-IT" sz="1600" b="0" dirty="0">
            <a:solidFill>
              <a:schemeClr val="tx1"/>
            </a:solidFill>
            <a:latin typeface="Arial" pitchFamily="34" charset="0"/>
            <a:cs typeface="Arial" pitchFamily="34" charset="0"/>
          </a:endParaRPr>
        </a:p>
      </dgm:t>
    </dgm:pt>
    <dgm:pt modelId="{DE9EB597-1594-4260-893B-DA714FE5D7F0}" type="parTrans" cxnId="{BBBEFFD6-164F-4912-871E-1B3C7A414452}">
      <dgm:prSet/>
      <dgm:spPr/>
      <dgm:t>
        <a:bodyPr/>
        <a:lstStyle/>
        <a:p>
          <a:endParaRPr lang="it-IT" sz="1600" b="0">
            <a:solidFill>
              <a:schemeClr val="tx1"/>
            </a:solidFill>
            <a:latin typeface="Arial" pitchFamily="34" charset="0"/>
            <a:cs typeface="Arial" pitchFamily="34" charset="0"/>
          </a:endParaRPr>
        </a:p>
      </dgm:t>
    </dgm:pt>
    <dgm:pt modelId="{BACAD283-8AA6-40FA-9357-D9DB2C2EBCFF}" type="sibTrans" cxnId="{BBBEFFD6-164F-4912-871E-1B3C7A414452}">
      <dgm:prSet/>
      <dgm:spPr/>
      <dgm:t>
        <a:bodyPr/>
        <a:lstStyle/>
        <a:p>
          <a:endParaRPr lang="it-IT" sz="1600" b="0">
            <a:solidFill>
              <a:schemeClr val="tx1"/>
            </a:solidFill>
            <a:latin typeface="Arial" pitchFamily="34" charset="0"/>
            <a:cs typeface="Arial" pitchFamily="34" charset="0"/>
          </a:endParaRPr>
        </a:p>
      </dgm:t>
    </dgm:pt>
    <dgm:pt modelId="{019194A6-622F-4B2C-A9FE-E4AD9F1EF974}">
      <dgm:prSet phldrT="[Text]" custT="1"/>
      <dgm:spPr/>
      <dgm:t>
        <a:bodyPr/>
        <a:lstStyle/>
        <a:p>
          <a:pPr algn="l" rtl="0"/>
          <a:r>
            <a:rPr lang="it-IT" sz="1600" b="0" i="0" u="sng">
              <a:solidFill>
                <a:schemeClr val="tx1"/>
              </a:solidFill>
              <a:latin typeface="Arial" pitchFamily="34" charset="0"/>
              <a:cs typeface="Arial" pitchFamily="34" charset="0"/>
            </a:rPr>
            <a:t>6</a:t>
          </a:r>
          <a:endParaRPr lang="it-IT" sz="1600" b="0" dirty="0">
            <a:solidFill>
              <a:schemeClr val="tx1"/>
            </a:solidFill>
            <a:latin typeface="Arial" pitchFamily="34" charset="0"/>
            <a:cs typeface="Arial" pitchFamily="34" charset="0"/>
          </a:endParaRPr>
        </a:p>
      </dgm:t>
    </dgm:pt>
    <dgm:pt modelId="{D0FCC67A-E72E-4B1D-BA28-AD70B3A679EC}" type="parTrans" cxnId="{FE2FA070-01CC-45B7-9159-32466208A712}">
      <dgm:prSet/>
      <dgm:spPr/>
      <dgm:t>
        <a:bodyPr/>
        <a:lstStyle/>
        <a:p>
          <a:endParaRPr lang="it-IT" sz="1600" b="0">
            <a:solidFill>
              <a:schemeClr val="tx1"/>
            </a:solidFill>
            <a:latin typeface="Arial" pitchFamily="34" charset="0"/>
            <a:cs typeface="Arial" pitchFamily="34" charset="0"/>
          </a:endParaRPr>
        </a:p>
      </dgm:t>
    </dgm:pt>
    <dgm:pt modelId="{9FF9718F-CF2D-4561-9BAB-E8A70B5F7135}" type="sibTrans" cxnId="{FE2FA070-01CC-45B7-9159-32466208A712}">
      <dgm:prSet/>
      <dgm:spPr/>
      <dgm:t>
        <a:bodyPr/>
        <a:lstStyle/>
        <a:p>
          <a:endParaRPr lang="it-IT" sz="1600" b="0">
            <a:solidFill>
              <a:schemeClr val="tx1"/>
            </a:solidFill>
            <a:latin typeface="Arial" pitchFamily="34" charset="0"/>
            <a:cs typeface="Arial" pitchFamily="34" charset="0"/>
          </a:endParaRPr>
        </a:p>
      </dgm:t>
    </dgm:pt>
    <dgm:pt modelId="{5294AEA3-15EC-4036-8397-51ECA2DEE744}">
      <dgm:prSet custT="1"/>
      <dgm:spPr/>
      <dgm:t>
        <a:bodyPr/>
        <a:lstStyle/>
        <a:p>
          <a:pPr algn="l" rtl="0"/>
          <a:r>
            <a:rPr lang="it-IT" sz="1600" b="0" i="0" u="sng">
              <a:solidFill>
                <a:schemeClr val="tx1"/>
              </a:solidFill>
              <a:latin typeface="Arial" pitchFamily="34" charset="0"/>
              <a:cs typeface="Arial" pitchFamily="34" charset="0"/>
            </a:rPr>
            <a:t>Integrità e reciprocità nei rapporti con tutti gli stakeholder</a:t>
          </a:r>
          <a:endParaRPr lang="it-IT" sz="1600" b="0" dirty="0">
            <a:solidFill>
              <a:schemeClr val="tx1"/>
            </a:solidFill>
            <a:latin typeface="Arial" pitchFamily="34" charset="0"/>
            <a:cs typeface="Arial" pitchFamily="34" charset="0"/>
          </a:endParaRPr>
        </a:p>
      </dgm:t>
    </dgm:pt>
    <dgm:pt modelId="{AEE3DC8C-3030-4E6A-83F0-C334023BAB08}" type="sibTrans" cxnId="{B694F42E-A842-4210-8D51-F839E25AB191}">
      <dgm:prSet/>
      <dgm:spPr/>
      <dgm:t>
        <a:bodyPr/>
        <a:lstStyle/>
        <a:p>
          <a:endParaRPr lang="it-IT" sz="1600" b="0">
            <a:solidFill>
              <a:schemeClr val="tx1"/>
            </a:solidFill>
            <a:latin typeface="Arial" pitchFamily="34" charset="0"/>
            <a:cs typeface="Arial" pitchFamily="34" charset="0"/>
          </a:endParaRPr>
        </a:p>
      </dgm:t>
    </dgm:pt>
    <dgm:pt modelId="{51EB2F0F-BF13-4034-B4B5-0DE3F60FC4BB}" type="parTrans" cxnId="{B694F42E-A842-4210-8D51-F839E25AB191}">
      <dgm:prSet/>
      <dgm:spPr/>
      <dgm:t>
        <a:bodyPr/>
        <a:lstStyle/>
        <a:p>
          <a:endParaRPr lang="it-IT" sz="1600" b="0">
            <a:solidFill>
              <a:schemeClr val="tx1"/>
            </a:solidFill>
            <a:latin typeface="Arial" pitchFamily="34" charset="0"/>
            <a:cs typeface="Arial" pitchFamily="34" charset="0"/>
          </a:endParaRPr>
        </a:p>
      </dgm:t>
    </dgm:pt>
    <dgm:pt modelId="{37BF91DD-270A-4D15-A781-552A4E9A0C35}">
      <dgm:prSet custT="1"/>
      <dgm:spPr/>
      <dgm:t>
        <a:bodyPr/>
        <a:lstStyle/>
        <a:p>
          <a:pPr algn="l" rtl="0"/>
          <a:r>
            <a:rPr lang="it-IT" sz="1600" b="0" i="0" u="sng">
              <a:solidFill>
                <a:schemeClr val="tx1"/>
              </a:solidFill>
              <a:latin typeface="Arial" pitchFamily="34" charset="0"/>
              <a:cs typeface="Arial" pitchFamily="34" charset="0"/>
            </a:rPr>
            <a:t>Fare affari in maniera efficiente per creare un valore aggiunto economico e migliorare la competitività nazionale a vantaggio dei soci e della società;</a:t>
          </a:r>
          <a:endParaRPr lang="it-IT" sz="1600" b="0" dirty="0">
            <a:solidFill>
              <a:schemeClr val="tx1"/>
            </a:solidFill>
            <a:latin typeface="Arial" pitchFamily="34" charset="0"/>
            <a:cs typeface="Arial" pitchFamily="34" charset="0"/>
          </a:endParaRPr>
        </a:p>
      </dgm:t>
    </dgm:pt>
    <dgm:pt modelId="{35614E95-77B2-4E3A-89E7-21B010DF026D}" type="parTrans" cxnId="{BAD1E424-B24E-43AF-87E7-A93229757B2E}">
      <dgm:prSet/>
      <dgm:spPr/>
      <dgm:t>
        <a:bodyPr/>
        <a:lstStyle/>
        <a:p>
          <a:endParaRPr lang="it-IT" sz="1600" b="0">
            <a:solidFill>
              <a:schemeClr val="tx1"/>
            </a:solidFill>
            <a:latin typeface="Arial" pitchFamily="34" charset="0"/>
            <a:cs typeface="Arial" pitchFamily="34" charset="0"/>
          </a:endParaRPr>
        </a:p>
      </dgm:t>
    </dgm:pt>
    <dgm:pt modelId="{9007F032-B07E-42FD-B87D-D3207E22E42B}" type="sibTrans" cxnId="{BAD1E424-B24E-43AF-87E7-A93229757B2E}">
      <dgm:prSet/>
      <dgm:spPr/>
      <dgm:t>
        <a:bodyPr/>
        <a:lstStyle/>
        <a:p>
          <a:endParaRPr lang="it-IT" sz="1600" b="0">
            <a:solidFill>
              <a:schemeClr val="tx1"/>
            </a:solidFill>
            <a:latin typeface="Arial" pitchFamily="34" charset="0"/>
            <a:cs typeface="Arial" pitchFamily="34" charset="0"/>
          </a:endParaRPr>
        </a:p>
      </dgm:t>
    </dgm:pt>
    <dgm:pt modelId="{0CF67855-EF1A-49AD-8126-2618D38DB56C}">
      <dgm:prSet custT="1"/>
      <dgm:spPr/>
      <dgm:t>
        <a:bodyPr/>
        <a:lstStyle/>
        <a:p>
          <a:pPr algn="l" rtl="0"/>
          <a:r>
            <a:rPr lang="it-IT" sz="1600" b="0" i="0" u="sng">
              <a:solidFill>
                <a:schemeClr val="tx1"/>
              </a:solidFill>
              <a:latin typeface="Arial" pitchFamily="34" charset="0"/>
              <a:cs typeface="Arial" pitchFamily="34" charset="0"/>
            </a:rPr>
            <a:t>Integrare le aspettative pubbliche e in genere accettare l’etica nella prassi aziendale</a:t>
          </a:r>
          <a:endParaRPr lang="it-IT" sz="1600" b="0" dirty="0">
            <a:solidFill>
              <a:schemeClr val="tx1"/>
            </a:solidFill>
            <a:latin typeface="Arial" pitchFamily="34" charset="0"/>
            <a:cs typeface="Arial" pitchFamily="34" charset="0"/>
          </a:endParaRPr>
        </a:p>
      </dgm:t>
    </dgm:pt>
    <dgm:pt modelId="{D1BF1736-017B-4839-87B4-30C4238BF0C4}" type="parTrans" cxnId="{FCC52377-A3A2-4659-8B27-E422402A9962}">
      <dgm:prSet/>
      <dgm:spPr/>
      <dgm:t>
        <a:bodyPr/>
        <a:lstStyle/>
        <a:p>
          <a:endParaRPr lang="it-IT" sz="1600" b="0">
            <a:solidFill>
              <a:schemeClr val="tx1"/>
            </a:solidFill>
            <a:latin typeface="Arial" pitchFamily="34" charset="0"/>
            <a:cs typeface="Arial" pitchFamily="34" charset="0"/>
          </a:endParaRPr>
        </a:p>
      </dgm:t>
    </dgm:pt>
    <dgm:pt modelId="{5985C95F-C5EA-4E4D-BBE0-29BBC11EA68B}" type="sibTrans" cxnId="{FCC52377-A3A2-4659-8B27-E422402A9962}">
      <dgm:prSet/>
      <dgm:spPr/>
      <dgm:t>
        <a:bodyPr/>
        <a:lstStyle/>
        <a:p>
          <a:endParaRPr lang="it-IT" sz="1600" b="0">
            <a:solidFill>
              <a:schemeClr val="tx1"/>
            </a:solidFill>
            <a:latin typeface="Arial" pitchFamily="34" charset="0"/>
            <a:cs typeface="Arial" pitchFamily="34" charset="0"/>
          </a:endParaRPr>
        </a:p>
      </dgm:t>
    </dgm:pt>
    <dgm:pt modelId="{64F8C536-D895-4B83-9A18-A0FED2C697B0}">
      <dgm:prSet custT="1"/>
      <dgm:spPr/>
      <dgm:t>
        <a:bodyPr/>
        <a:lstStyle/>
        <a:p>
          <a:pPr algn="l" rtl="0"/>
          <a:r>
            <a:rPr lang="it-IT" sz="1600" b="0" i="0" u="sng">
              <a:solidFill>
                <a:schemeClr val="tx1"/>
              </a:solidFill>
              <a:latin typeface="Arial" pitchFamily="34" charset="0"/>
              <a:cs typeface="Arial" pitchFamily="34" charset="0"/>
            </a:rPr>
            <a:t>7</a:t>
          </a:r>
          <a:endParaRPr lang="it-IT" sz="1600" b="0" dirty="0">
            <a:solidFill>
              <a:schemeClr val="tx1"/>
            </a:solidFill>
            <a:latin typeface="Arial" pitchFamily="34" charset="0"/>
            <a:cs typeface="Arial" pitchFamily="34" charset="0"/>
          </a:endParaRPr>
        </a:p>
      </dgm:t>
    </dgm:pt>
    <dgm:pt modelId="{837213C6-A968-4DBF-8DCB-08E1AB9CD2BA}" type="parTrans" cxnId="{847022A8-718E-484B-ADCF-331E94DAB756}">
      <dgm:prSet/>
      <dgm:spPr/>
      <dgm:t>
        <a:bodyPr/>
        <a:lstStyle/>
        <a:p>
          <a:endParaRPr lang="it-IT" sz="1600" b="0">
            <a:solidFill>
              <a:schemeClr val="tx1"/>
            </a:solidFill>
            <a:latin typeface="Arial" pitchFamily="34" charset="0"/>
            <a:cs typeface="Arial" pitchFamily="34" charset="0"/>
          </a:endParaRPr>
        </a:p>
      </dgm:t>
    </dgm:pt>
    <dgm:pt modelId="{9101F4C3-CAF2-44C0-8D28-2A4ED2621B93}" type="sibTrans" cxnId="{847022A8-718E-484B-ADCF-331E94DAB756}">
      <dgm:prSet/>
      <dgm:spPr/>
      <dgm:t>
        <a:bodyPr/>
        <a:lstStyle/>
        <a:p>
          <a:endParaRPr lang="it-IT" sz="1600" b="0">
            <a:solidFill>
              <a:schemeClr val="tx1"/>
            </a:solidFill>
            <a:latin typeface="Arial" pitchFamily="34" charset="0"/>
            <a:cs typeface="Arial" pitchFamily="34" charset="0"/>
          </a:endParaRPr>
        </a:p>
      </dgm:t>
    </dgm:pt>
    <dgm:pt modelId="{A6DA8AB1-7874-420A-B3E2-BA48A27EFD87}">
      <dgm:prSet custT="1"/>
      <dgm:spPr/>
      <dgm:t>
        <a:bodyPr/>
        <a:lstStyle/>
        <a:p>
          <a:pPr algn="l" rtl="0"/>
          <a:r>
            <a:rPr lang="it-IT" sz="1600" b="0" i="0" u="sng">
              <a:solidFill>
                <a:schemeClr val="tx1"/>
              </a:solidFill>
              <a:latin typeface="Arial" pitchFamily="34" charset="0"/>
              <a:cs typeface="Arial" pitchFamily="34" charset="0"/>
            </a:rPr>
            <a:t>Contribuire all’evoluzione della società civile con partenariati e progetti di sviluppo sociale.</a:t>
          </a:r>
          <a:endParaRPr lang="it-IT" sz="1600" b="0" dirty="0">
            <a:solidFill>
              <a:schemeClr val="tx1"/>
            </a:solidFill>
            <a:latin typeface="Arial" pitchFamily="34" charset="0"/>
            <a:cs typeface="Arial" pitchFamily="34" charset="0"/>
          </a:endParaRPr>
        </a:p>
      </dgm:t>
    </dgm:pt>
    <dgm:pt modelId="{817691EF-09C1-4B34-8941-6A27590AA12E}" type="parTrans" cxnId="{98F0C384-F55E-44C7-AF58-1AAE6764D9D2}">
      <dgm:prSet/>
      <dgm:spPr/>
      <dgm:t>
        <a:bodyPr/>
        <a:lstStyle/>
        <a:p>
          <a:endParaRPr lang="it-IT" sz="1600" b="0">
            <a:solidFill>
              <a:schemeClr val="tx1"/>
            </a:solidFill>
            <a:latin typeface="Arial" pitchFamily="34" charset="0"/>
            <a:cs typeface="Arial" pitchFamily="34" charset="0"/>
          </a:endParaRPr>
        </a:p>
      </dgm:t>
    </dgm:pt>
    <dgm:pt modelId="{43BFDAE2-998C-48CA-BDA9-7077E242ED36}" type="sibTrans" cxnId="{98F0C384-F55E-44C7-AF58-1AAE6764D9D2}">
      <dgm:prSet/>
      <dgm:spPr/>
      <dgm:t>
        <a:bodyPr/>
        <a:lstStyle/>
        <a:p>
          <a:endParaRPr lang="it-IT" sz="1600" b="0">
            <a:solidFill>
              <a:schemeClr val="tx1"/>
            </a:solidFill>
            <a:latin typeface="Arial" pitchFamily="34" charset="0"/>
            <a:cs typeface="Arial" pitchFamily="34" charset="0"/>
          </a:endParaRPr>
        </a:p>
      </dgm:t>
    </dgm:pt>
    <dgm:pt modelId="{B9549D08-478F-4FCC-A191-637633B389F1}" type="pres">
      <dgm:prSet presAssocID="{D01B0162-0CDA-4B35-9CA7-C67898886B9C}" presName="linearFlow" presStyleCnt="0">
        <dgm:presLayoutVars>
          <dgm:dir/>
          <dgm:animLvl val="lvl"/>
          <dgm:resizeHandles val="exact"/>
        </dgm:presLayoutVars>
      </dgm:prSet>
      <dgm:spPr/>
      <dgm:t>
        <a:bodyPr/>
        <a:lstStyle/>
        <a:p>
          <a:endParaRPr lang="it-IT"/>
        </a:p>
      </dgm:t>
    </dgm:pt>
    <dgm:pt modelId="{AC29D974-5D63-438D-B2F5-245FD7FFAE9B}" type="pres">
      <dgm:prSet presAssocID="{69364776-A4F4-4D5D-8957-4AF6F3635518}" presName="composite" presStyleCnt="0"/>
      <dgm:spPr/>
    </dgm:pt>
    <dgm:pt modelId="{D64EC017-15C8-43AE-A496-4A539BAA7C97}" type="pres">
      <dgm:prSet presAssocID="{69364776-A4F4-4D5D-8957-4AF6F3635518}" presName="parentText" presStyleLbl="alignNode1" presStyleIdx="0" presStyleCnt="7">
        <dgm:presLayoutVars>
          <dgm:chMax val="1"/>
          <dgm:bulletEnabled val="1"/>
        </dgm:presLayoutVars>
      </dgm:prSet>
      <dgm:spPr/>
      <dgm:t>
        <a:bodyPr/>
        <a:lstStyle/>
        <a:p>
          <a:endParaRPr lang="it-IT"/>
        </a:p>
      </dgm:t>
    </dgm:pt>
    <dgm:pt modelId="{0C7B40EB-6CF8-44B7-B876-CE988C016AB7}" type="pres">
      <dgm:prSet presAssocID="{69364776-A4F4-4D5D-8957-4AF6F3635518}" presName="descendantText" presStyleLbl="alignAcc1" presStyleIdx="0" presStyleCnt="7">
        <dgm:presLayoutVars>
          <dgm:bulletEnabled val="1"/>
        </dgm:presLayoutVars>
      </dgm:prSet>
      <dgm:spPr/>
      <dgm:t>
        <a:bodyPr/>
        <a:lstStyle/>
        <a:p>
          <a:endParaRPr lang="it-IT"/>
        </a:p>
      </dgm:t>
    </dgm:pt>
    <dgm:pt modelId="{F033C492-B5D0-46AB-9B0E-09D251621984}" type="pres">
      <dgm:prSet presAssocID="{612E018D-19F9-4593-926E-48D57233E8D8}" presName="sp" presStyleCnt="0"/>
      <dgm:spPr/>
    </dgm:pt>
    <dgm:pt modelId="{D6B71169-A01F-4439-88F2-36FC931F6D99}" type="pres">
      <dgm:prSet presAssocID="{262E0486-8C57-48F5-A97D-DD1B42D406ED}" presName="composite" presStyleCnt="0"/>
      <dgm:spPr/>
    </dgm:pt>
    <dgm:pt modelId="{F7FE6973-5640-451C-8E75-AF6E9298EDF9}" type="pres">
      <dgm:prSet presAssocID="{262E0486-8C57-48F5-A97D-DD1B42D406ED}" presName="parentText" presStyleLbl="alignNode1" presStyleIdx="1" presStyleCnt="7">
        <dgm:presLayoutVars>
          <dgm:chMax val="1"/>
          <dgm:bulletEnabled val="1"/>
        </dgm:presLayoutVars>
      </dgm:prSet>
      <dgm:spPr/>
      <dgm:t>
        <a:bodyPr/>
        <a:lstStyle/>
        <a:p>
          <a:endParaRPr lang="it-IT"/>
        </a:p>
      </dgm:t>
    </dgm:pt>
    <dgm:pt modelId="{FC8D9899-8476-4328-9F54-5B4A056F97B1}" type="pres">
      <dgm:prSet presAssocID="{262E0486-8C57-48F5-A97D-DD1B42D406ED}" presName="descendantText" presStyleLbl="alignAcc1" presStyleIdx="1" presStyleCnt="7">
        <dgm:presLayoutVars>
          <dgm:bulletEnabled val="1"/>
        </dgm:presLayoutVars>
      </dgm:prSet>
      <dgm:spPr/>
      <dgm:t>
        <a:bodyPr/>
        <a:lstStyle/>
        <a:p>
          <a:endParaRPr lang="it-IT"/>
        </a:p>
      </dgm:t>
    </dgm:pt>
    <dgm:pt modelId="{1945EDD8-9C4F-420B-BB5C-6725BA94D11A}" type="pres">
      <dgm:prSet presAssocID="{D4F03173-CD17-495C-9FE0-C00CAC4D3CA0}" presName="sp" presStyleCnt="0"/>
      <dgm:spPr/>
    </dgm:pt>
    <dgm:pt modelId="{2805784F-A25B-4EF6-BAFA-B6B3B34A15CD}" type="pres">
      <dgm:prSet presAssocID="{F2BA6B4F-DCB8-4883-8D14-42B567D44CD7}" presName="composite" presStyleCnt="0"/>
      <dgm:spPr/>
    </dgm:pt>
    <dgm:pt modelId="{DF549A6F-5319-452E-89C2-E80511B73559}" type="pres">
      <dgm:prSet presAssocID="{F2BA6B4F-DCB8-4883-8D14-42B567D44CD7}" presName="parentText" presStyleLbl="alignNode1" presStyleIdx="2" presStyleCnt="7">
        <dgm:presLayoutVars>
          <dgm:chMax val="1"/>
          <dgm:bulletEnabled val="1"/>
        </dgm:presLayoutVars>
      </dgm:prSet>
      <dgm:spPr/>
      <dgm:t>
        <a:bodyPr/>
        <a:lstStyle/>
        <a:p>
          <a:endParaRPr lang="it-IT"/>
        </a:p>
      </dgm:t>
    </dgm:pt>
    <dgm:pt modelId="{D13301C7-F974-42D0-BE7C-AF533E7C9F06}" type="pres">
      <dgm:prSet presAssocID="{F2BA6B4F-DCB8-4883-8D14-42B567D44CD7}" presName="descendantText" presStyleLbl="alignAcc1" presStyleIdx="2" presStyleCnt="7">
        <dgm:presLayoutVars>
          <dgm:bulletEnabled val="1"/>
        </dgm:presLayoutVars>
      </dgm:prSet>
      <dgm:spPr/>
      <dgm:t>
        <a:bodyPr/>
        <a:lstStyle/>
        <a:p>
          <a:endParaRPr lang="it-IT"/>
        </a:p>
      </dgm:t>
    </dgm:pt>
    <dgm:pt modelId="{B3D3D814-4F1A-4B0E-B6AB-C9B9FDE12658}" type="pres">
      <dgm:prSet presAssocID="{BF6F71AC-CF4F-4538-9209-C568A1D23D22}" presName="sp" presStyleCnt="0"/>
      <dgm:spPr/>
    </dgm:pt>
    <dgm:pt modelId="{C233E596-E3D9-44E8-A9E3-FF3BCEDF15FF}" type="pres">
      <dgm:prSet presAssocID="{E7BF59AD-5237-4F59-8C9D-218103036246}" presName="composite" presStyleCnt="0"/>
      <dgm:spPr/>
    </dgm:pt>
    <dgm:pt modelId="{AB622191-67E6-468D-B7E4-8F869650F1A1}" type="pres">
      <dgm:prSet presAssocID="{E7BF59AD-5237-4F59-8C9D-218103036246}" presName="parentText" presStyleLbl="alignNode1" presStyleIdx="3" presStyleCnt="7">
        <dgm:presLayoutVars>
          <dgm:chMax val="1"/>
          <dgm:bulletEnabled val="1"/>
        </dgm:presLayoutVars>
      </dgm:prSet>
      <dgm:spPr/>
      <dgm:t>
        <a:bodyPr/>
        <a:lstStyle/>
        <a:p>
          <a:endParaRPr lang="it-IT"/>
        </a:p>
      </dgm:t>
    </dgm:pt>
    <dgm:pt modelId="{EEED96B3-3180-4F41-920C-7124B289B1B3}" type="pres">
      <dgm:prSet presAssocID="{E7BF59AD-5237-4F59-8C9D-218103036246}" presName="descendantText" presStyleLbl="alignAcc1" presStyleIdx="3" presStyleCnt="7">
        <dgm:presLayoutVars>
          <dgm:bulletEnabled val="1"/>
        </dgm:presLayoutVars>
      </dgm:prSet>
      <dgm:spPr/>
      <dgm:t>
        <a:bodyPr/>
        <a:lstStyle/>
        <a:p>
          <a:endParaRPr lang="it-IT"/>
        </a:p>
      </dgm:t>
    </dgm:pt>
    <dgm:pt modelId="{DCE63445-3C1E-4E10-B896-5D29FE97DC28}" type="pres">
      <dgm:prSet presAssocID="{BACAD283-8AA6-40FA-9357-D9DB2C2EBCFF}" presName="sp" presStyleCnt="0"/>
      <dgm:spPr/>
    </dgm:pt>
    <dgm:pt modelId="{10D1EEF7-964F-40D0-9AFB-23A7D7796660}" type="pres">
      <dgm:prSet presAssocID="{1D8442D8-3322-4F03-9966-49DF8569E03F}" presName="composite" presStyleCnt="0"/>
      <dgm:spPr/>
    </dgm:pt>
    <dgm:pt modelId="{339E1EC5-661A-41E7-9618-F07EF783B06E}" type="pres">
      <dgm:prSet presAssocID="{1D8442D8-3322-4F03-9966-49DF8569E03F}" presName="parentText" presStyleLbl="alignNode1" presStyleIdx="4" presStyleCnt="7">
        <dgm:presLayoutVars>
          <dgm:chMax val="1"/>
          <dgm:bulletEnabled val="1"/>
        </dgm:presLayoutVars>
      </dgm:prSet>
      <dgm:spPr/>
      <dgm:t>
        <a:bodyPr/>
        <a:lstStyle/>
        <a:p>
          <a:endParaRPr lang="it-IT"/>
        </a:p>
      </dgm:t>
    </dgm:pt>
    <dgm:pt modelId="{A2349C92-D827-4D22-B730-8F87B4A7AD2E}" type="pres">
      <dgm:prSet presAssocID="{1D8442D8-3322-4F03-9966-49DF8569E03F}" presName="descendantText" presStyleLbl="alignAcc1" presStyleIdx="4" presStyleCnt="7">
        <dgm:presLayoutVars>
          <dgm:bulletEnabled val="1"/>
        </dgm:presLayoutVars>
      </dgm:prSet>
      <dgm:spPr/>
      <dgm:t>
        <a:bodyPr/>
        <a:lstStyle/>
        <a:p>
          <a:endParaRPr lang="it-IT"/>
        </a:p>
      </dgm:t>
    </dgm:pt>
    <dgm:pt modelId="{9A306F52-42C3-4EE4-A495-6FF2C14FCB64}" type="pres">
      <dgm:prSet presAssocID="{7B5888D8-8EF7-4A0F-9A0E-76A52B40A7C2}" presName="sp" presStyleCnt="0"/>
      <dgm:spPr/>
    </dgm:pt>
    <dgm:pt modelId="{925F10E1-4204-4C7D-A455-8B4ED408EF20}" type="pres">
      <dgm:prSet presAssocID="{019194A6-622F-4B2C-A9FE-E4AD9F1EF974}" presName="composite" presStyleCnt="0"/>
      <dgm:spPr/>
    </dgm:pt>
    <dgm:pt modelId="{4A71986E-6E84-467A-B027-ACB013EFD2AD}" type="pres">
      <dgm:prSet presAssocID="{019194A6-622F-4B2C-A9FE-E4AD9F1EF974}" presName="parentText" presStyleLbl="alignNode1" presStyleIdx="5" presStyleCnt="7">
        <dgm:presLayoutVars>
          <dgm:chMax val="1"/>
          <dgm:bulletEnabled val="1"/>
        </dgm:presLayoutVars>
      </dgm:prSet>
      <dgm:spPr/>
      <dgm:t>
        <a:bodyPr/>
        <a:lstStyle/>
        <a:p>
          <a:endParaRPr lang="it-IT"/>
        </a:p>
      </dgm:t>
    </dgm:pt>
    <dgm:pt modelId="{5642F160-706F-4845-85B2-05863E4F5368}" type="pres">
      <dgm:prSet presAssocID="{019194A6-622F-4B2C-A9FE-E4AD9F1EF974}" presName="descendantText" presStyleLbl="alignAcc1" presStyleIdx="5" presStyleCnt="7">
        <dgm:presLayoutVars>
          <dgm:bulletEnabled val="1"/>
        </dgm:presLayoutVars>
      </dgm:prSet>
      <dgm:spPr/>
      <dgm:t>
        <a:bodyPr/>
        <a:lstStyle/>
        <a:p>
          <a:endParaRPr lang="it-IT"/>
        </a:p>
      </dgm:t>
    </dgm:pt>
    <dgm:pt modelId="{803CE38B-E285-4780-8E17-FA6EC24BD6E9}" type="pres">
      <dgm:prSet presAssocID="{9FF9718F-CF2D-4561-9BAB-E8A70B5F7135}" presName="sp" presStyleCnt="0"/>
      <dgm:spPr/>
    </dgm:pt>
    <dgm:pt modelId="{C1243F6E-6A25-4785-97E0-4D2EFE726CAF}" type="pres">
      <dgm:prSet presAssocID="{64F8C536-D895-4B83-9A18-A0FED2C697B0}" presName="composite" presStyleCnt="0"/>
      <dgm:spPr/>
    </dgm:pt>
    <dgm:pt modelId="{98693331-6ECE-4A8E-9501-6950931C50A2}" type="pres">
      <dgm:prSet presAssocID="{64F8C536-D895-4B83-9A18-A0FED2C697B0}" presName="parentText" presStyleLbl="alignNode1" presStyleIdx="6" presStyleCnt="7">
        <dgm:presLayoutVars>
          <dgm:chMax val="1"/>
          <dgm:bulletEnabled val="1"/>
        </dgm:presLayoutVars>
      </dgm:prSet>
      <dgm:spPr/>
      <dgm:t>
        <a:bodyPr/>
        <a:lstStyle/>
        <a:p>
          <a:endParaRPr lang="it-IT"/>
        </a:p>
      </dgm:t>
    </dgm:pt>
    <dgm:pt modelId="{0C795768-2AD9-464A-B386-55A23118CA9D}" type="pres">
      <dgm:prSet presAssocID="{64F8C536-D895-4B83-9A18-A0FED2C697B0}" presName="descendantText" presStyleLbl="alignAcc1" presStyleIdx="6" presStyleCnt="7">
        <dgm:presLayoutVars>
          <dgm:bulletEnabled val="1"/>
        </dgm:presLayoutVars>
      </dgm:prSet>
      <dgm:spPr/>
      <dgm:t>
        <a:bodyPr/>
        <a:lstStyle/>
        <a:p>
          <a:endParaRPr lang="it-IT"/>
        </a:p>
      </dgm:t>
    </dgm:pt>
  </dgm:ptLst>
  <dgm:cxnLst>
    <dgm:cxn modelId="{847022A8-718E-484B-ADCF-331E94DAB756}" srcId="{D01B0162-0CDA-4B35-9CA7-C67898886B9C}" destId="{64F8C536-D895-4B83-9A18-A0FED2C697B0}" srcOrd="6" destOrd="0" parTransId="{837213C6-A968-4DBF-8DCB-08E1AB9CD2BA}" sibTransId="{9101F4C3-CAF2-44C0-8D28-2A4ED2621B93}"/>
    <dgm:cxn modelId="{04C7B193-49F9-4A8D-A755-DC7FA13B5DEE}" type="presOf" srcId="{019194A6-622F-4B2C-A9FE-E4AD9F1EF974}" destId="{4A71986E-6E84-467A-B027-ACB013EFD2AD}" srcOrd="0" destOrd="0" presId="urn:microsoft.com/office/officeart/2005/8/layout/chevron2"/>
    <dgm:cxn modelId="{A7C610F8-BF33-4CF0-A76C-2AAC52545358}" srcId="{D01B0162-0CDA-4B35-9CA7-C67898886B9C}" destId="{69364776-A4F4-4D5D-8957-4AF6F3635518}" srcOrd="0" destOrd="0" parTransId="{7BC8B25B-6BC5-46A9-A375-245B3F541E8E}" sibTransId="{612E018D-19F9-4593-926E-48D57233E8D8}"/>
    <dgm:cxn modelId="{A8A87181-146F-4B95-AEEA-468E0FBA1428}" srcId="{D01B0162-0CDA-4B35-9CA7-C67898886B9C}" destId="{262E0486-8C57-48F5-A97D-DD1B42D406ED}" srcOrd="1" destOrd="0" parTransId="{ECB046F8-756F-4F46-AE26-905AFC9EBF13}" sibTransId="{D4F03173-CD17-495C-9FE0-C00CAC4D3CA0}"/>
    <dgm:cxn modelId="{BBBEFFD6-164F-4912-871E-1B3C7A414452}" srcId="{D01B0162-0CDA-4B35-9CA7-C67898886B9C}" destId="{E7BF59AD-5237-4F59-8C9D-218103036246}" srcOrd="3" destOrd="0" parTransId="{DE9EB597-1594-4260-893B-DA714FE5D7F0}" sibTransId="{BACAD283-8AA6-40FA-9357-D9DB2C2EBCFF}"/>
    <dgm:cxn modelId="{0E94B5F3-7AC0-42A3-A144-D57B3BD5A6DE}" type="presOf" srcId="{262E0486-8C57-48F5-A97D-DD1B42D406ED}" destId="{F7FE6973-5640-451C-8E75-AF6E9298EDF9}" srcOrd="0" destOrd="0" presId="urn:microsoft.com/office/officeart/2005/8/layout/chevron2"/>
    <dgm:cxn modelId="{D7ADD470-DB7E-416B-9D1B-ED8B8E667386}" type="presOf" srcId="{D36DC66A-9E07-4BE5-9EAF-B3CF4804F602}" destId="{0C7B40EB-6CF8-44B7-B876-CE988C016AB7}" srcOrd="0" destOrd="0" presId="urn:microsoft.com/office/officeart/2005/8/layout/chevron2"/>
    <dgm:cxn modelId="{BAD1E424-B24E-43AF-87E7-A93229757B2E}" srcId="{1D8442D8-3322-4F03-9966-49DF8569E03F}" destId="{37BF91DD-270A-4D15-A781-552A4E9A0C35}" srcOrd="0" destOrd="0" parTransId="{35614E95-77B2-4E3A-89E7-21B010DF026D}" sibTransId="{9007F032-B07E-42FD-B87D-D3207E22E42B}"/>
    <dgm:cxn modelId="{E02D0681-9635-4070-B309-61E478C2950C}" type="presOf" srcId="{69364776-A4F4-4D5D-8957-4AF6F3635518}" destId="{D64EC017-15C8-43AE-A496-4A539BAA7C97}" srcOrd="0" destOrd="0" presId="urn:microsoft.com/office/officeart/2005/8/layout/chevron2"/>
    <dgm:cxn modelId="{65AD8D9A-A416-442D-A2A1-13E1F31DA2EA}" type="presOf" srcId="{5294AEA3-15EC-4036-8397-51ECA2DEE744}" destId="{EEED96B3-3180-4F41-920C-7124B289B1B3}" srcOrd="0" destOrd="0" presId="urn:microsoft.com/office/officeart/2005/8/layout/chevron2"/>
    <dgm:cxn modelId="{A7ABC9A0-9132-4D21-B9D5-116A63A7E1BD}" type="presOf" srcId="{C8411BE9-95D6-4C6B-9141-14D2622EAB48}" destId="{D13301C7-F974-42D0-BE7C-AF533E7C9F06}" srcOrd="0" destOrd="0" presId="urn:microsoft.com/office/officeart/2005/8/layout/chevron2"/>
    <dgm:cxn modelId="{E64C239F-8B3F-4327-BC7B-37C133D851B7}" type="presOf" srcId="{E7BF59AD-5237-4F59-8C9D-218103036246}" destId="{AB622191-67E6-468D-B7E4-8F869650F1A1}" srcOrd="0" destOrd="0" presId="urn:microsoft.com/office/officeart/2005/8/layout/chevron2"/>
    <dgm:cxn modelId="{605F08D3-5C60-4DEC-B179-3D67840687FD}" type="presOf" srcId="{A6DA8AB1-7874-420A-B3E2-BA48A27EFD87}" destId="{0C795768-2AD9-464A-B386-55A23118CA9D}" srcOrd="0" destOrd="0" presId="urn:microsoft.com/office/officeart/2005/8/layout/chevron2"/>
    <dgm:cxn modelId="{5052CD55-A581-4DC4-811A-723F797851E1}" srcId="{262E0486-8C57-48F5-A97D-DD1B42D406ED}" destId="{3A7C4E5E-F454-4945-8593-8FA1BBCD060B}" srcOrd="0" destOrd="0" parTransId="{421D4A29-B245-4113-ACB2-2ADC32FAB7FB}" sibTransId="{63FDFB64-AACE-4302-AD29-E53DEFDEC86A}"/>
    <dgm:cxn modelId="{BDF1FD60-3123-4810-AD7B-25535CEDABC2}" srcId="{D01B0162-0CDA-4B35-9CA7-C67898886B9C}" destId="{F2BA6B4F-DCB8-4883-8D14-42B567D44CD7}" srcOrd="2" destOrd="0" parTransId="{1FD29E34-B9CB-4F1D-AAE4-BB813F0A633E}" sibTransId="{BF6F71AC-CF4F-4538-9209-C568A1D23D22}"/>
    <dgm:cxn modelId="{FE2FA070-01CC-45B7-9159-32466208A712}" srcId="{D01B0162-0CDA-4B35-9CA7-C67898886B9C}" destId="{019194A6-622F-4B2C-A9FE-E4AD9F1EF974}" srcOrd="5" destOrd="0" parTransId="{D0FCC67A-E72E-4B1D-BA28-AD70B3A679EC}" sibTransId="{9FF9718F-CF2D-4561-9BAB-E8A70B5F7135}"/>
    <dgm:cxn modelId="{28B2BB5E-561A-4E29-9053-77862F62BACC}" type="presOf" srcId="{D01B0162-0CDA-4B35-9CA7-C67898886B9C}" destId="{B9549D08-478F-4FCC-A191-637633B389F1}" srcOrd="0" destOrd="0" presId="urn:microsoft.com/office/officeart/2005/8/layout/chevron2"/>
    <dgm:cxn modelId="{09D7E363-D8B1-41D8-AB16-608CABC33F4B}" type="presOf" srcId="{1D8442D8-3322-4F03-9966-49DF8569E03F}" destId="{339E1EC5-661A-41E7-9618-F07EF783B06E}" srcOrd="0" destOrd="0" presId="urn:microsoft.com/office/officeart/2005/8/layout/chevron2"/>
    <dgm:cxn modelId="{99DB2135-C3C4-46A2-B2A8-FEC1D974E963}" srcId="{F2BA6B4F-DCB8-4883-8D14-42B567D44CD7}" destId="{C8411BE9-95D6-4C6B-9141-14D2622EAB48}" srcOrd="0" destOrd="0" parTransId="{B3240062-8F35-4D9A-834D-11311308DFBB}" sibTransId="{C5E2F839-A76B-4271-BC94-0492AFB17A6F}"/>
    <dgm:cxn modelId="{98F0C384-F55E-44C7-AF58-1AAE6764D9D2}" srcId="{64F8C536-D895-4B83-9A18-A0FED2C697B0}" destId="{A6DA8AB1-7874-420A-B3E2-BA48A27EFD87}" srcOrd="0" destOrd="0" parTransId="{817691EF-09C1-4B34-8941-6A27590AA12E}" sibTransId="{43BFDAE2-998C-48CA-BDA9-7077E242ED36}"/>
    <dgm:cxn modelId="{CBA8F513-706B-4431-BBEC-4B07C8FD24AE}" type="presOf" srcId="{F2BA6B4F-DCB8-4883-8D14-42B567D44CD7}" destId="{DF549A6F-5319-452E-89C2-E80511B73559}" srcOrd="0" destOrd="0" presId="urn:microsoft.com/office/officeart/2005/8/layout/chevron2"/>
    <dgm:cxn modelId="{B694F42E-A842-4210-8D51-F839E25AB191}" srcId="{E7BF59AD-5237-4F59-8C9D-218103036246}" destId="{5294AEA3-15EC-4036-8397-51ECA2DEE744}" srcOrd="0" destOrd="0" parTransId="{51EB2F0F-BF13-4034-B4B5-0DE3F60FC4BB}" sibTransId="{AEE3DC8C-3030-4E6A-83F0-C334023BAB08}"/>
    <dgm:cxn modelId="{F11B8690-A30E-40D6-A8C2-DF93C4EB9F6C}" srcId="{69364776-A4F4-4D5D-8957-4AF6F3635518}" destId="{D36DC66A-9E07-4BE5-9EAF-B3CF4804F602}" srcOrd="0" destOrd="0" parTransId="{05E9E1EA-C17D-4107-85AF-1E1C0852EA8D}" sibTransId="{95BC81D1-74B2-4154-8332-707BF7026540}"/>
    <dgm:cxn modelId="{00357CD0-6BF7-4B25-B18E-65CF347C1F60}" type="presOf" srcId="{37BF91DD-270A-4D15-A781-552A4E9A0C35}" destId="{A2349C92-D827-4D22-B730-8F87B4A7AD2E}" srcOrd="0" destOrd="0" presId="urn:microsoft.com/office/officeart/2005/8/layout/chevron2"/>
    <dgm:cxn modelId="{718D91A3-909C-44F9-8F30-2DBE22968D65}" type="presOf" srcId="{64F8C536-D895-4B83-9A18-A0FED2C697B0}" destId="{98693331-6ECE-4A8E-9501-6950931C50A2}" srcOrd="0" destOrd="0" presId="urn:microsoft.com/office/officeart/2005/8/layout/chevron2"/>
    <dgm:cxn modelId="{326A304E-45AB-4E40-BE12-8AAF7152F3BC}" srcId="{D01B0162-0CDA-4B35-9CA7-C67898886B9C}" destId="{1D8442D8-3322-4F03-9966-49DF8569E03F}" srcOrd="4" destOrd="0" parTransId="{1EC657C2-59D6-4F7B-B985-95351BD47AEA}" sibTransId="{7B5888D8-8EF7-4A0F-9A0E-76A52B40A7C2}"/>
    <dgm:cxn modelId="{936FE0BF-171D-439A-8375-D01D93CABA43}" type="presOf" srcId="{3A7C4E5E-F454-4945-8593-8FA1BBCD060B}" destId="{FC8D9899-8476-4328-9F54-5B4A056F97B1}" srcOrd="0" destOrd="0" presId="urn:microsoft.com/office/officeart/2005/8/layout/chevron2"/>
    <dgm:cxn modelId="{F88CEBED-26CB-4635-82CF-470F46D27FDE}" type="presOf" srcId="{0CF67855-EF1A-49AD-8126-2618D38DB56C}" destId="{5642F160-706F-4845-85B2-05863E4F5368}" srcOrd="0" destOrd="0" presId="urn:microsoft.com/office/officeart/2005/8/layout/chevron2"/>
    <dgm:cxn modelId="{FCC52377-A3A2-4659-8B27-E422402A9962}" srcId="{019194A6-622F-4B2C-A9FE-E4AD9F1EF974}" destId="{0CF67855-EF1A-49AD-8126-2618D38DB56C}" srcOrd="0" destOrd="0" parTransId="{D1BF1736-017B-4839-87B4-30C4238BF0C4}" sibTransId="{5985C95F-C5EA-4E4D-BBE0-29BBC11EA68B}"/>
    <dgm:cxn modelId="{ED34ADC2-B1FD-4CC4-B6A5-8EF920655746}" type="presParOf" srcId="{B9549D08-478F-4FCC-A191-637633B389F1}" destId="{AC29D974-5D63-438D-B2F5-245FD7FFAE9B}" srcOrd="0" destOrd="0" presId="urn:microsoft.com/office/officeart/2005/8/layout/chevron2"/>
    <dgm:cxn modelId="{654E9CC6-3D75-4B45-A4E7-799CA37929AF}" type="presParOf" srcId="{AC29D974-5D63-438D-B2F5-245FD7FFAE9B}" destId="{D64EC017-15C8-43AE-A496-4A539BAA7C97}" srcOrd="0" destOrd="0" presId="urn:microsoft.com/office/officeart/2005/8/layout/chevron2"/>
    <dgm:cxn modelId="{EEF5EC01-0C63-48AA-B5BB-B534976085C8}" type="presParOf" srcId="{AC29D974-5D63-438D-B2F5-245FD7FFAE9B}" destId="{0C7B40EB-6CF8-44B7-B876-CE988C016AB7}" srcOrd="1" destOrd="0" presId="urn:microsoft.com/office/officeart/2005/8/layout/chevron2"/>
    <dgm:cxn modelId="{5CAD081C-FF4F-43A6-A485-C4A90C12FC27}" type="presParOf" srcId="{B9549D08-478F-4FCC-A191-637633B389F1}" destId="{F033C492-B5D0-46AB-9B0E-09D251621984}" srcOrd="1" destOrd="0" presId="urn:microsoft.com/office/officeart/2005/8/layout/chevron2"/>
    <dgm:cxn modelId="{9599E0B5-BD8D-4275-9C1E-DAC73B4E9090}" type="presParOf" srcId="{B9549D08-478F-4FCC-A191-637633B389F1}" destId="{D6B71169-A01F-4439-88F2-36FC931F6D99}" srcOrd="2" destOrd="0" presId="urn:microsoft.com/office/officeart/2005/8/layout/chevron2"/>
    <dgm:cxn modelId="{B820F453-4E5F-42F1-AE67-315FE342A8F6}" type="presParOf" srcId="{D6B71169-A01F-4439-88F2-36FC931F6D99}" destId="{F7FE6973-5640-451C-8E75-AF6E9298EDF9}" srcOrd="0" destOrd="0" presId="urn:microsoft.com/office/officeart/2005/8/layout/chevron2"/>
    <dgm:cxn modelId="{6517621F-80C4-451C-A98D-94B8D0B0B32D}" type="presParOf" srcId="{D6B71169-A01F-4439-88F2-36FC931F6D99}" destId="{FC8D9899-8476-4328-9F54-5B4A056F97B1}" srcOrd="1" destOrd="0" presId="urn:microsoft.com/office/officeart/2005/8/layout/chevron2"/>
    <dgm:cxn modelId="{9A203A17-519B-465F-88FE-6C5C1BB50572}" type="presParOf" srcId="{B9549D08-478F-4FCC-A191-637633B389F1}" destId="{1945EDD8-9C4F-420B-BB5C-6725BA94D11A}" srcOrd="3" destOrd="0" presId="urn:microsoft.com/office/officeart/2005/8/layout/chevron2"/>
    <dgm:cxn modelId="{B91D0EAA-AAB2-4369-BE43-E3D094F34B0A}" type="presParOf" srcId="{B9549D08-478F-4FCC-A191-637633B389F1}" destId="{2805784F-A25B-4EF6-BAFA-B6B3B34A15CD}" srcOrd="4" destOrd="0" presId="urn:microsoft.com/office/officeart/2005/8/layout/chevron2"/>
    <dgm:cxn modelId="{3D9279D4-6EAB-48F0-8E7C-B52EE1D718BF}" type="presParOf" srcId="{2805784F-A25B-4EF6-BAFA-B6B3B34A15CD}" destId="{DF549A6F-5319-452E-89C2-E80511B73559}" srcOrd="0" destOrd="0" presId="urn:microsoft.com/office/officeart/2005/8/layout/chevron2"/>
    <dgm:cxn modelId="{8DD9B604-536D-4A20-A989-BB37FC52B374}" type="presParOf" srcId="{2805784F-A25B-4EF6-BAFA-B6B3B34A15CD}" destId="{D13301C7-F974-42D0-BE7C-AF533E7C9F06}" srcOrd="1" destOrd="0" presId="urn:microsoft.com/office/officeart/2005/8/layout/chevron2"/>
    <dgm:cxn modelId="{852B1904-80A8-4C55-B85C-EFA49657C096}" type="presParOf" srcId="{B9549D08-478F-4FCC-A191-637633B389F1}" destId="{B3D3D814-4F1A-4B0E-B6AB-C9B9FDE12658}" srcOrd="5" destOrd="0" presId="urn:microsoft.com/office/officeart/2005/8/layout/chevron2"/>
    <dgm:cxn modelId="{DC75197D-64D9-4E2A-83F2-EB27A62F7E63}" type="presParOf" srcId="{B9549D08-478F-4FCC-A191-637633B389F1}" destId="{C233E596-E3D9-44E8-A9E3-FF3BCEDF15FF}" srcOrd="6" destOrd="0" presId="urn:microsoft.com/office/officeart/2005/8/layout/chevron2"/>
    <dgm:cxn modelId="{72CF475F-B94B-4D39-A44D-1B926E80C4D9}" type="presParOf" srcId="{C233E596-E3D9-44E8-A9E3-FF3BCEDF15FF}" destId="{AB622191-67E6-468D-B7E4-8F869650F1A1}" srcOrd="0" destOrd="0" presId="urn:microsoft.com/office/officeart/2005/8/layout/chevron2"/>
    <dgm:cxn modelId="{B4261E23-6153-41F7-8973-1094199B9AD8}" type="presParOf" srcId="{C233E596-E3D9-44E8-A9E3-FF3BCEDF15FF}" destId="{EEED96B3-3180-4F41-920C-7124B289B1B3}" srcOrd="1" destOrd="0" presId="urn:microsoft.com/office/officeart/2005/8/layout/chevron2"/>
    <dgm:cxn modelId="{873EFF6B-E553-4F70-B3BD-CCCF2435C2E3}" type="presParOf" srcId="{B9549D08-478F-4FCC-A191-637633B389F1}" destId="{DCE63445-3C1E-4E10-B896-5D29FE97DC28}" srcOrd="7" destOrd="0" presId="urn:microsoft.com/office/officeart/2005/8/layout/chevron2"/>
    <dgm:cxn modelId="{320695B6-DAA6-40B8-9381-4ECC2573272D}" type="presParOf" srcId="{B9549D08-478F-4FCC-A191-637633B389F1}" destId="{10D1EEF7-964F-40D0-9AFB-23A7D7796660}" srcOrd="8" destOrd="0" presId="urn:microsoft.com/office/officeart/2005/8/layout/chevron2"/>
    <dgm:cxn modelId="{A7E70C8D-B76A-41FE-B0B2-3D4C8BDFE137}" type="presParOf" srcId="{10D1EEF7-964F-40D0-9AFB-23A7D7796660}" destId="{339E1EC5-661A-41E7-9618-F07EF783B06E}" srcOrd="0" destOrd="0" presId="urn:microsoft.com/office/officeart/2005/8/layout/chevron2"/>
    <dgm:cxn modelId="{7754641E-F051-4B92-9245-64BF6D31DF3A}" type="presParOf" srcId="{10D1EEF7-964F-40D0-9AFB-23A7D7796660}" destId="{A2349C92-D827-4D22-B730-8F87B4A7AD2E}" srcOrd="1" destOrd="0" presId="urn:microsoft.com/office/officeart/2005/8/layout/chevron2"/>
    <dgm:cxn modelId="{7399D602-18EB-4E32-9A27-88F9E27CE651}" type="presParOf" srcId="{B9549D08-478F-4FCC-A191-637633B389F1}" destId="{9A306F52-42C3-4EE4-A495-6FF2C14FCB64}" srcOrd="9" destOrd="0" presId="urn:microsoft.com/office/officeart/2005/8/layout/chevron2"/>
    <dgm:cxn modelId="{2F7E65A4-457B-4AAD-9537-05138A2A8417}" type="presParOf" srcId="{B9549D08-478F-4FCC-A191-637633B389F1}" destId="{925F10E1-4204-4C7D-A455-8B4ED408EF20}" srcOrd="10" destOrd="0" presId="urn:microsoft.com/office/officeart/2005/8/layout/chevron2"/>
    <dgm:cxn modelId="{8B9C120B-ACEA-49A0-B23B-2400E8237B7B}" type="presParOf" srcId="{925F10E1-4204-4C7D-A455-8B4ED408EF20}" destId="{4A71986E-6E84-467A-B027-ACB013EFD2AD}" srcOrd="0" destOrd="0" presId="urn:microsoft.com/office/officeart/2005/8/layout/chevron2"/>
    <dgm:cxn modelId="{7FC6F2C7-A5EC-4586-9C33-03B2F7A128C8}" type="presParOf" srcId="{925F10E1-4204-4C7D-A455-8B4ED408EF20}" destId="{5642F160-706F-4845-85B2-05863E4F5368}" srcOrd="1" destOrd="0" presId="urn:microsoft.com/office/officeart/2005/8/layout/chevron2"/>
    <dgm:cxn modelId="{04271182-9066-4972-8C63-11C6AA5C29CC}" type="presParOf" srcId="{B9549D08-478F-4FCC-A191-637633B389F1}" destId="{803CE38B-E285-4780-8E17-FA6EC24BD6E9}" srcOrd="11" destOrd="0" presId="urn:microsoft.com/office/officeart/2005/8/layout/chevron2"/>
    <dgm:cxn modelId="{6885A47E-D7A2-48CA-978D-A9B8388C0F5F}" type="presParOf" srcId="{B9549D08-478F-4FCC-A191-637633B389F1}" destId="{C1243F6E-6A25-4785-97E0-4D2EFE726CAF}" srcOrd="12" destOrd="0" presId="urn:microsoft.com/office/officeart/2005/8/layout/chevron2"/>
    <dgm:cxn modelId="{ED4FA584-9500-42B6-A635-D7F7AF25E23F}" type="presParOf" srcId="{C1243F6E-6A25-4785-97E0-4D2EFE726CAF}" destId="{98693331-6ECE-4A8E-9501-6950931C50A2}" srcOrd="0" destOrd="0" presId="urn:microsoft.com/office/officeart/2005/8/layout/chevron2"/>
    <dgm:cxn modelId="{54FC0B94-5444-4809-9A83-CC892DF1925D}" type="presParOf" srcId="{C1243F6E-6A25-4785-97E0-4D2EFE726CAF}" destId="{0C795768-2AD9-464A-B386-55A23118CA9D}" srcOrd="1" destOrd="0" presId="urn:microsoft.com/office/officeart/2005/8/layout/chevron2"/>
  </dgm:cxnLst>
  <dgm:bg>
    <a:solidFill>
      <a:schemeClr val="accent2"/>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93250E-0B92-4761-A4E7-AF9DD85239F3}" type="doc">
      <dgm:prSet loTypeId="urn:microsoft.com/office/officeart/2005/8/layout/hList1" loCatId="list" qsTypeId="urn:microsoft.com/office/officeart/2005/8/quickstyle/3d2" qsCatId="3D" csTypeId="urn:microsoft.com/office/officeart/2005/8/colors/accent6_2" csCatId="accent6" phldr="1"/>
      <dgm:spPr/>
      <dgm:t>
        <a:bodyPr/>
        <a:lstStyle/>
        <a:p>
          <a:endParaRPr lang="it-IT"/>
        </a:p>
      </dgm:t>
    </dgm:pt>
    <dgm:pt modelId="{B028371C-497D-401E-82BE-62AC2E42D75B}">
      <dgm:prSet phldrT="[Text]"/>
      <dgm:spPr/>
      <dgm:t>
        <a:bodyPr/>
        <a:lstStyle/>
        <a:p>
          <a:pPr algn="l" rtl="0"/>
          <a:r>
            <a:rPr lang="it-IT" b="1" i="0" u="none">
              <a:latin typeface="Arial" pitchFamily="34" charset="0"/>
              <a:cs typeface="Arial" pitchFamily="34" charset="0"/>
            </a:rPr>
            <a:t>COMUNICAZIONE EFFICACE</a:t>
          </a:r>
          <a:endParaRPr lang="it-IT" b="1" dirty="0">
            <a:latin typeface="Arial" pitchFamily="34" charset="0"/>
            <a:cs typeface="Arial" pitchFamily="34" charset="0"/>
          </a:endParaRPr>
        </a:p>
      </dgm:t>
    </dgm:pt>
    <dgm:pt modelId="{6CD63A96-C749-40F5-BCE1-DCC25F7BC4FF}" type="parTrans" cxnId="{8BC09DB4-4F92-4636-96F9-E454133DA23A}">
      <dgm:prSet/>
      <dgm:spPr/>
      <dgm:t>
        <a:bodyPr/>
        <a:lstStyle/>
        <a:p>
          <a:endParaRPr lang="it-IT" b="1">
            <a:latin typeface="Arial" pitchFamily="34" charset="0"/>
            <a:cs typeface="Arial" pitchFamily="34" charset="0"/>
          </a:endParaRPr>
        </a:p>
      </dgm:t>
    </dgm:pt>
    <dgm:pt modelId="{543575BB-3FE7-4E0C-B66B-B12155179EE2}" type="sibTrans" cxnId="{8BC09DB4-4F92-4636-96F9-E454133DA23A}">
      <dgm:prSet/>
      <dgm:spPr/>
      <dgm:t>
        <a:bodyPr/>
        <a:lstStyle/>
        <a:p>
          <a:endParaRPr lang="it-IT" b="1">
            <a:latin typeface="Arial" pitchFamily="34" charset="0"/>
            <a:cs typeface="Arial" pitchFamily="34" charset="0"/>
          </a:endParaRPr>
        </a:p>
      </dgm:t>
    </dgm:pt>
    <dgm:pt modelId="{93855C1C-9B05-4603-B72B-74FB7FFC9179}">
      <dgm:prSet phldrT="[Text]"/>
      <dgm:spPr/>
      <dgm:t>
        <a:bodyPr/>
        <a:lstStyle/>
        <a:p>
          <a:pPr algn="l" rtl="0"/>
          <a:r>
            <a:rPr lang="it-IT" b="1" i="0" u="sng">
              <a:latin typeface="Arial" pitchFamily="34" charset="0"/>
              <a:cs typeface="Arial" pitchFamily="34" charset="0"/>
            </a:rPr>
            <a:t>Abilità interpersonali per una comunicazione efficace</a:t>
          </a:r>
          <a:endParaRPr lang="it-IT" b="1" dirty="0">
            <a:latin typeface="Arial" pitchFamily="34" charset="0"/>
            <a:cs typeface="Arial" pitchFamily="34" charset="0"/>
          </a:endParaRPr>
        </a:p>
      </dgm:t>
    </dgm:pt>
    <dgm:pt modelId="{2F3CD0D3-A24B-4D7D-9539-C1F8DF13978E}" type="parTrans" cxnId="{3D74CCA5-FBE5-4591-9D06-64C2A3787D30}">
      <dgm:prSet/>
      <dgm:spPr/>
      <dgm:t>
        <a:bodyPr/>
        <a:lstStyle/>
        <a:p>
          <a:endParaRPr lang="it-IT" b="1">
            <a:latin typeface="Arial" pitchFamily="34" charset="0"/>
            <a:cs typeface="Arial" pitchFamily="34" charset="0"/>
          </a:endParaRPr>
        </a:p>
      </dgm:t>
    </dgm:pt>
    <dgm:pt modelId="{98B7EC3C-E7BB-4236-B3A3-A580289AC8BE}" type="sibTrans" cxnId="{3D74CCA5-FBE5-4591-9D06-64C2A3787D30}">
      <dgm:prSet/>
      <dgm:spPr/>
      <dgm:t>
        <a:bodyPr/>
        <a:lstStyle/>
        <a:p>
          <a:endParaRPr lang="it-IT" b="1">
            <a:latin typeface="Arial" pitchFamily="34" charset="0"/>
            <a:cs typeface="Arial" pitchFamily="34" charset="0"/>
          </a:endParaRPr>
        </a:p>
      </dgm:t>
    </dgm:pt>
    <dgm:pt modelId="{00ACE8E8-7199-4A47-B730-60E36107671E}">
      <dgm:prSet phldrT="[Text]"/>
      <dgm:spPr/>
      <dgm:t>
        <a:bodyPr/>
        <a:lstStyle/>
        <a:p>
          <a:pPr algn="l" rtl="0"/>
          <a:r>
            <a:rPr lang="it-IT" b="1" i="0" u="sng">
              <a:latin typeface="Arial" pitchFamily="34" charset="0"/>
              <a:cs typeface="Arial" pitchFamily="34" charset="0"/>
            </a:rPr>
            <a:t>Intelligenza emotiva - La chiave per il successo!</a:t>
          </a:r>
          <a:endParaRPr lang="it-IT" b="1" dirty="0">
            <a:latin typeface="Arial" pitchFamily="34" charset="0"/>
            <a:cs typeface="Arial" pitchFamily="34" charset="0"/>
          </a:endParaRPr>
        </a:p>
      </dgm:t>
    </dgm:pt>
    <dgm:pt modelId="{CEB9B14D-76BC-4DDC-9D32-297FC2A6861B}" type="parTrans" cxnId="{9A3A1034-2B77-4F82-B8B6-8E6C7D1CA653}">
      <dgm:prSet/>
      <dgm:spPr/>
      <dgm:t>
        <a:bodyPr/>
        <a:lstStyle/>
        <a:p>
          <a:endParaRPr lang="it-IT" b="1">
            <a:latin typeface="Arial" pitchFamily="34" charset="0"/>
            <a:cs typeface="Arial" pitchFamily="34" charset="0"/>
          </a:endParaRPr>
        </a:p>
      </dgm:t>
    </dgm:pt>
    <dgm:pt modelId="{C47CBB10-4CC4-4118-9ED9-0C2D6355EA5C}" type="sibTrans" cxnId="{9A3A1034-2B77-4F82-B8B6-8E6C7D1CA653}">
      <dgm:prSet/>
      <dgm:spPr/>
      <dgm:t>
        <a:bodyPr/>
        <a:lstStyle/>
        <a:p>
          <a:endParaRPr lang="it-IT" b="1">
            <a:latin typeface="Arial" pitchFamily="34" charset="0"/>
            <a:cs typeface="Arial" pitchFamily="34" charset="0"/>
          </a:endParaRPr>
        </a:p>
      </dgm:t>
    </dgm:pt>
    <dgm:pt modelId="{41154768-EED2-4AD8-8BD4-5F8DD4480DDA}">
      <dgm:prSet phldrT="[Text]"/>
      <dgm:spPr/>
      <dgm:t>
        <a:bodyPr/>
        <a:lstStyle/>
        <a:p>
          <a:pPr algn="l" rtl="0"/>
          <a:r>
            <a:rPr lang="it-IT" b="1" i="0" u="none">
              <a:latin typeface="Arial" pitchFamily="34" charset="0"/>
              <a:cs typeface="Arial" pitchFamily="34" charset="0"/>
            </a:rPr>
            <a:t>COLLABORAZIONE MULTICULTURALE</a:t>
          </a:r>
          <a:endParaRPr lang="it-IT" b="1" dirty="0">
            <a:latin typeface="Arial" pitchFamily="34" charset="0"/>
            <a:cs typeface="Arial" pitchFamily="34" charset="0"/>
          </a:endParaRPr>
        </a:p>
      </dgm:t>
    </dgm:pt>
    <dgm:pt modelId="{225378D8-FB22-431E-AF72-8C636FBB03E2}" type="parTrans" cxnId="{26F2CD27-3EEE-468A-A97E-67797274C68A}">
      <dgm:prSet/>
      <dgm:spPr/>
      <dgm:t>
        <a:bodyPr/>
        <a:lstStyle/>
        <a:p>
          <a:endParaRPr lang="it-IT" b="1">
            <a:latin typeface="Arial" pitchFamily="34" charset="0"/>
            <a:cs typeface="Arial" pitchFamily="34" charset="0"/>
          </a:endParaRPr>
        </a:p>
      </dgm:t>
    </dgm:pt>
    <dgm:pt modelId="{46D2EF57-9AE8-40B4-A79D-9B1365E7A942}" type="sibTrans" cxnId="{26F2CD27-3EEE-468A-A97E-67797274C68A}">
      <dgm:prSet/>
      <dgm:spPr/>
      <dgm:t>
        <a:bodyPr/>
        <a:lstStyle/>
        <a:p>
          <a:endParaRPr lang="it-IT" b="1">
            <a:latin typeface="Arial" pitchFamily="34" charset="0"/>
            <a:cs typeface="Arial" pitchFamily="34" charset="0"/>
          </a:endParaRPr>
        </a:p>
      </dgm:t>
    </dgm:pt>
    <dgm:pt modelId="{3F0A1541-7A49-421F-9677-EB0A52C03C67}">
      <dgm:prSet phldrT="[Text]"/>
      <dgm:spPr/>
      <dgm:t>
        <a:bodyPr/>
        <a:lstStyle/>
        <a:p>
          <a:pPr algn="l" rtl="0"/>
          <a:r>
            <a:rPr lang="it-IT" b="1" i="0" u="sng">
              <a:latin typeface="Arial" pitchFamily="34" charset="0"/>
              <a:cs typeface="Arial" pitchFamily="34" charset="0"/>
            </a:rPr>
            <a:t>Linee guida per una collaborazione multiculturale</a:t>
          </a:r>
          <a:endParaRPr lang="it-IT" b="1" dirty="0">
            <a:latin typeface="Arial" pitchFamily="34" charset="0"/>
            <a:cs typeface="Arial" pitchFamily="34" charset="0"/>
          </a:endParaRPr>
        </a:p>
      </dgm:t>
    </dgm:pt>
    <dgm:pt modelId="{5AFF28D6-30CC-49D6-8EC1-56E811C5440C}" type="parTrans" cxnId="{ADCCA38D-CA3F-4C15-A57E-7C02AE9DC54A}">
      <dgm:prSet/>
      <dgm:spPr/>
      <dgm:t>
        <a:bodyPr/>
        <a:lstStyle/>
        <a:p>
          <a:endParaRPr lang="it-IT" b="1">
            <a:latin typeface="Arial" pitchFamily="34" charset="0"/>
            <a:cs typeface="Arial" pitchFamily="34" charset="0"/>
          </a:endParaRPr>
        </a:p>
      </dgm:t>
    </dgm:pt>
    <dgm:pt modelId="{A73E8751-1097-4BB2-8E36-F573F545C690}" type="sibTrans" cxnId="{ADCCA38D-CA3F-4C15-A57E-7C02AE9DC54A}">
      <dgm:prSet/>
      <dgm:spPr/>
      <dgm:t>
        <a:bodyPr/>
        <a:lstStyle/>
        <a:p>
          <a:endParaRPr lang="it-IT" b="1">
            <a:latin typeface="Arial" pitchFamily="34" charset="0"/>
            <a:cs typeface="Arial" pitchFamily="34" charset="0"/>
          </a:endParaRPr>
        </a:p>
      </dgm:t>
    </dgm:pt>
    <dgm:pt modelId="{532B6974-BC54-4B23-BF4A-3B13E3D085C3}">
      <dgm:prSet phldrT="[Text]"/>
      <dgm:spPr/>
      <dgm:t>
        <a:bodyPr/>
        <a:lstStyle/>
        <a:p>
          <a:pPr algn="l" rtl="0"/>
          <a:r>
            <a:rPr lang="it-IT" b="1" i="0" u="none">
              <a:latin typeface="Arial" pitchFamily="34" charset="0"/>
              <a:ea typeface="新細明體" pitchFamily="18" charset="-120"/>
              <a:cs typeface="Arial" pitchFamily="34" charset="0"/>
            </a:rPr>
            <a:t>ETICA DEGLI AFFARI</a:t>
          </a:r>
          <a:r>
            <a:rPr lang="it-IT" b="0" i="0" u="none">
              <a:latin typeface="Arial" pitchFamily="34" charset="0"/>
              <a:ea typeface="新細明體" pitchFamily="18" charset="-120"/>
              <a:cs typeface="Arial" pitchFamily="34" charset="0"/>
            </a:rPr>
            <a:t> </a:t>
          </a:r>
          <a:endParaRPr lang="it-IT" b="1" dirty="0">
            <a:latin typeface="Arial" pitchFamily="34" charset="0"/>
            <a:cs typeface="Arial" pitchFamily="34" charset="0"/>
          </a:endParaRPr>
        </a:p>
      </dgm:t>
    </dgm:pt>
    <dgm:pt modelId="{26F983FF-CF12-48B3-8C3B-FDC40240D9D5}" type="parTrans" cxnId="{0EEF2C31-3266-499B-9083-207B9F85BF91}">
      <dgm:prSet/>
      <dgm:spPr/>
      <dgm:t>
        <a:bodyPr/>
        <a:lstStyle/>
        <a:p>
          <a:endParaRPr lang="it-IT" b="1">
            <a:latin typeface="Arial" pitchFamily="34" charset="0"/>
            <a:cs typeface="Arial" pitchFamily="34" charset="0"/>
          </a:endParaRPr>
        </a:p>
      </dgm:t>
    </dgm:pt>
    <dgm:pt modelId="{E1A5DC9E-A2FF-452F-AC93-9374939014A5}" type="sibTrans" cxnId="{0EEF2C31-3266-499B-9083-207B9F85BF91}">
      <dgm:prSet/>
      <dgm:spPr/>
      <dgm:t>
        <a:bodyPr/>
        <a:lstStyle/>
        <a:p>
          <a:endParaRPr lang="it-IT" b="1">
            <a:latin typeface="Arial" pitchFamily="34" charset="0"/>
            <a:cs typeface="Arial" pitchFamily="34" charset="0"/>
          </a:endParaRPr>
        </a:p>
      </dgm:t>
    </dgm:pt>
    <dgm:pt modelId="{3950B057-3521-4992-B7F8-D087FD12F592}">
      <dgm:prSet phldrT="[Text]"/>
      <dgm:spPr/>
      <dgm:t>
        <a:bodyPr/>
        <a:lstStyle/>
        <a:p>
          <a:pPr algn="l" rtl="0"/>
          <a:r>
            <a:rPr lang="it-IT" b="1" i="0" u="sng">
              <a:latin typeface="Arial" pitchFamily="34" charset="0"/>
              <a:cs typeface="Arial" pitchFamily="34" charset="0"/>
            </a:rPr>
            <a:t>Etica degli affari e comportamento morale</a:t>
          </a:r>
          <a:endParaRPr lang="it-IT" b="1" dirty="0">
            <a:latin typeface="Arial" pitchFamily="34" charset="0"/>
            <a:cs typeface="Arial" pitchFamily="34" charset="0"/>
          </a:endParaRPr>
        </a:p>
      </dgm:t>
    </dgm:pt>
    <dgm:pt modelId="{E45B61D7-B70B-4AFF-8E2A-1B292AAA1475}" type="parTrans" cxnId="{A5D9E2FF-E89A-4FE3-89B6-685C674B762D}">
      <dgm:prSet/>
      <dgm:spPr/>
      <dgm:t>
        <a:bodyPr/>
        <a:lstStyle/>
        <a:p>
          <a:endParaRPr lang="it-IT" b="1">
            <a:latin typeface="Arial" pitchFamily="34" charset="0"/>
            <a:cs typeface="Arial" pitchFamily="34" charset="0"/>
          </a:endParaRPr>
        </a:p>
      </dgm:t>
    </dgm:pt>
    <dgm:pt modelId="{C8F98A7E-20AF-4AF4-A940-99977DB440F5}" type="sibTrans" cxnId="{A5D9E2FF-E89A-4FE3-89B6-685C674B762D}">
      <dgm:prSet/>
      <dgm:spPr/>
      <dgm:t>
        <a:bodyPr/>
        <a:lstStyle/>
        <a:p>
          <a:endParaRPr lang="it-IT" b="1">
            <a:latin typeface="Arial" pitchFamily="34" charset="0"/>
            <a:cs typeface="Arial" pitchFamily="34" charset="0"/>
          </a:endParaRPr>
        </a:p>
      </dgm:t>
    </dgm:pt>
    <dgm:pt modelId="{668D0746-470F-4522-BCAC-5FFEE28B490D}">
      <dgm:prSet phldrT="[Text]"/>
      <dgm:spPr/>
      <dgm:t>
        <a:bodyPr/>
        <a:lstStyle/>
        <a:p>
          <a:pPr algn="l" rtl="0"/>
          <a:r>
            <a:rPr lang="it-IT" b="1" i="0" u="none">
              <a:latin typeface="Arial" pitchFamily="34" charset="0"/>
              <a:ea typeface="新細明體" pitchFamily="18" charset="-120"/>
              <a:cs typeface="Arial" pitchFamily="34" charset="0"/>
            </a:rPr>
            <a:t>RESPONSABILITÀ SOCIALE D’IMPRESA</a:t>
          </a:r>
          <a:r>
            <a:rPr lang="it-IT" b="0" i="0" u="none">
              <a:latin typeface="Arial" pitchFamily="34" charset="0"/>
              <a:ea typeface="新細明體" pitchFamily="18" charset="-120"/>
              <a:cs typeface="Arial" pitchFamily="34" charset="0"/>
            </a:rPr>
            <a:t> </a:t>
          </a:r>
          <a:endParaRPr lang="it-IT" b="1" dirty="0">
            <a:latin typeface="Arial" pitchFamily="34" charset="0"/>
            <a:cs typeface="Arial" pitchFamily="34" charset="0"/>
          </a:endParaRPr>
        </a:p>
      </dgm:t>
    </dgm:pt>
    <dgm:pt modelId="{21A42FE2-3A20-487B-BAF1-49EEA8D5DFAA}" type="parTrans" cxnId="{6315CFFB-8D0E-4A33-A487-AD4948A083BC}">
      <dgm:prSet/>
      <dgm:spPr/>
      <dgm:t>
        <a:bodyPr/>
        <a:lstStyle/>
        <a:p>
          <a:endParaRPr lang="it-IT" b="1">
            <a:latin typeface="Arial" pitchFamily="34" charset="0"/>
            <a:cs typeface="Arial" pitchFamily="34" charset="0"/>
          </a:endParaRPr>
        </a:p>
      </dgm:t>
    </dgm:pt>
    <dgm:pt modelId="{9E302287-4A2A-43B2-8216-CA42983DDD9C}" type="sibTrans" cxnId="{6315CFFB-8D0E-4A33-A487-AD4948A083BC}">
      <dgm:prSet/>
      <dgm:spPr/>
      <dgm:t>
        <a:bodyPr/>
        <a:lstStyle/>
        <a:p>
          <a:endParaRPr lang="it-IT" b="1">
            <a:latin typeface="Arial" pitchFamily="34" charset="0"/>
            <a:cs typeface="Arial" pitchFamily="34" charset="0"/>
          </a:endParaRPr>
        </a:p>
      </dgm:t>
    </dgm:pt>
    <dgm:pt modelId="{6A1A1068-3486-4B68-A094-EDE915C88CB6}">
      <dgm:prSet phldrT="[Text]"/>
      <dgm:spPr/>
      <dgm:t>
        <a:bodyPr/>
        <a:lstStyle/>
        <a:p>
          <a:pPr algn="l" rtl="0"/>
          <a:r>
            <a:rPr lang="it-IT" b="1" i="0" u="sng">
              <a:latin typeface="Arial" pitchFamily="34" charset="0"/>
              <a:cs typeface="Arial" pitchFamily="34" charset="0"/>
            </a:rPr>
            <a:t>Leggi e regolamenti</a:t>
          </a:r>
          <a:r>
            <a:rPr lang="it-IT" b="0" i="0" u="none">
              <a:latin typeface="Arial" pitchFamily="34" charset="0"/>
              <a:cs typeface="Arial" pitchFamily="34" charset="0"/>
            </a:rPr>
            <a:t> </a:t>
          </a:r>
          <a:endParaRPr lang="it-IT" b="1" dirty="0">
            <a:latin typeface="Arial" pitchFamily="34" charset="0"/>
            <a:cs typeface="Arial" pitchFamily="34" charset="0"/>
          </a:endParaRPr>
        </a:p>
      </dgm:t>
    </dgm:pt>
    <dgm:pt modelId="{0FA910C8-EC16-4B9F-AEF2-A94D6F64605E}" type="parTrans" cxnId="{0D258960-3BDA-47C6-B77A-199515B30D02}">
      <dgm:prSet/>
      <dgm:spPr/>
      <dgm:t>
        <a:bodyPr/>
        <a:lstStyle/>
        <a:p>
          <a:endParaRPr lang="it-IT" b="1">
            <a:latin typeface="Arial" pitchFamily="34" charset="0"/>
            <a:cs typeface="Arial" pitchFamily="34" charset="0"/>
          </a:endParaRPr>
        </a:p>
      </dgm:t>
    </dgm:pt>
    <dgm:pt modelId="{B6985E6F-BBC8-4B64-91C1-8BE96218C69B}" type="sibTrans" cxnId="{0D258960-3BDA-47C6-B77A-199515B30D02}">
      <dgm:prSet/>
      <dgm:spPr/>
      <dgm:t>
        <a:bodyPr/>
        <a:lstStyle/>
        <a:p>
          <a:endParaRPr lang="it-IT" b="1">
            <a:latin typeface="Arial" pitchFamily="34" charset="0"/>
            <a:cs typeface="Arial" pitchFamily="34" charset="0"/>
          </a:endParaRPr>
        </a:p>
      </dgm:t>
    </dgm:pt>
    <dgm:pt modelId="{F80A2D7A-7C36-4770-BD2B-80598E66ED03}">
      <dgm:prSet phldrT="[Text]"/>
      <dgm:spPr/>
      <dgm:t>
        <a:bodyPr/>
        <a:lstStyle/>
        <a:p>
          <a:pPr algn="l" rtl="0"/>
          <a:r>
            <a:rPr lang="it-IT" b="1" i="0" u="sng">
              <a:latin typeface="Arial" pitchFamily="34" charset="0"/>
              <a:cs typeface="Arial" pitchFamily="34" charset="0"/>
            </a:rPr>
            <a:t>Benefici della RSI</a:t>
          </a:r>
          <a:endParaRPr lang="it-IT" b="1" dirty="0">
            <a:latin typeface="Arial" pitchFamily="34" charset="0"/>
            <a:cs typeface="Arial" pitchFamily="34" charset="0"/>
          </a:endParaRPr>
        </a:p>
      </dgm:t>
    </dgm:pt>
    <dgm:pt modelId="{3ADAB0EB-5184-4938-9C4F-2B6475051C3E}" type="parTrans" cxnId="{B5F72456-AC9A-4C48-A331-1D2245796F0A}">
      <dgm:prSet/>
      <dgm:spPr/>
      <dgm:t>
        <a:bodyPr/>
        <a:lstStyle/>
        <a:p>
          <a:endParaRPr lang="it-IT" b="1">
            <a:latin typeface="Arial" pitchFamily="34" charset="0"/>
            <a:cs typeface="Arial" pitchFamily="34" charset="0"/>
          </a:endParaRPr>
        </a:p>
      </dgm:t>
    </dgm:pt>
    <dgm:pt modelId="{2AB64C4A-4FC0-4DF1-90C3-9A91807780C7}" type="sibTrans" cxnId="{B5F72456-AC9A-4C48-A331-1D2245796F0A}">
      <dgm:prSet/>
      <dgm:spPr/>
      <dgm:t>
        <a:bodyPr/>
        <a:lstStyle/>
        <a:p>
          <a:endParaRPr lang="it-IT" b="1">
            <a:latin typeface="Arial" pitchFamily="34" charset="0"/>
            <a:cs typeface="Arial" pitchFamily="34" charset="0"/>
          </a:endParaRPr>
        </a:p>
      </dgm:t>
    </dgm:pt>
    <dgm:pt modelId="{D5CECBDB-65E2-48A8-97D8-CBCC25145699}">
      <dgm:prSet phldrT="[Text]"/>
      <dgm:spPr/>
      <dgm:t>
        <a:bodyPr/>
        <a:lstStyle/>
        <a:p>
          <a:pPr algn="l" rtl="0"/>
          <a:r>
            <a:rPr lang="it-IT" b="1" i="0" u="sng">
              <a:latin typeface="Arial" pitchFamily="34" charset="0"/>
              <a:cs typeface="Arial" pitchFamily="34" charset="0"/>
            </a:rPr>
            <a:t>Green Business / Imprenditore green</a:t>
          </a:r>
          <a:endParaRPr lang="it-IT" b="1" dirty="0">
            <a:latin typeface="Arial" pitchFamily="34" charset="0"/>
            <a:cs typeface="Arial" pitchFamily="34" charset="0"/>
          </a:endParaRPr>
        </a:p>
      </dgm:t>
    </dgm:pt>
    <dgm:pt modelId="{80F6F39D-34E8-49C4-A4ED-5D4EC435A297}" type="parTrans" cxnId="{98C9F6E3-2A9C-4459-96C0-80E28ED43B94}">
      <dgm:prSet/>
      <dgm:spPr/>
      <dgm:t>
        <a:bodyPr/>
        <a:lstStyle/>
        <a:p>
          <a:endParaRPr lang="it-IT" b="1">
            <a:latin typeface="Arial" pitchFamily="34" charset="0"/>
            <a:cs typeface="Arial" pitchFamily="34" charset="0"/>
          </a:endParaRPr>
        </a:p>
      </dgm:t>
    </dgm:pt>
    <dgm:pt modelId="{17DB398B-F1E4-4106-B4F7-5A972660F7F2}" type="sibTrans" cxnId="{98C9F6E3-2A9C-4459-96C0-80E28ED43B94}">
      <dgm:prSet/>
      <dgm:spPr/>
      <dgm:t>
        <a:bodyPr/>
        <a:lstStyle/>
        <a:p>
          <a:endParaRPr lang="it-IT" b="1">
            <a:latin typeface="Arial" pitchFamily="34" charset="0"/>
            <a:cs typeface="Arial" pitchFamily="34" charset="0"/>
          </a:endParaRPr>
        </a:p>
      </dgm:t>
    </dgm:pt>
    <dgm:pt modelId="{C9DA5A1A-87B8-4976-9B82-1EC0687F7AB1}">
      <dgm:prSet/>
      <dgm:spPr/>
      <dgm:t>
        <a:bodyPr/>
        <a:lstStyle/>
        <a:p>
          <a:pPr algn="l" rtl="0"/>
          <a:r>
            <a:rPr lang="it-IT" b="1" i="0" u="sng">
              <a:latin typeface="Arial" pitchFamily="34" charset="0"/>
              <a:cs typeface="Arial" pitchFamily="34" charset="0"/>
            </a:rPr>
            <a:t>Principi per una comunicazione interpersonale efficace</a:t>
          </a:r>
          <a:endParaRPr lang="it-IT" b="1" dirty="0">
            <a:latin typeface="Arial" pitchFamily="34" charset="0"/>
            <a:cs typeface="Arial" pitchFamily="34" charset="0"/>
          </a:endParaRPr>
        </a:p>
      </dgm:t>
    </dgm:pt>
    <dgm:pt modelId="{71FCFBC6-9FD1-486F-B860-D0BC8D6C7B41}" type="parTrans" cxnId="{6FD8E776-3A9D-4883-9B59-2320CF53899E}">
      <dgm:prSet/>
      <dgm:spPr/>
      <dgm:t>
        <a:bodyPr/>
        <a:lstStyle/>
        <a:p>
          <a:endParaRPr lang="it-IT" b="1">
            <a:latin typeface="Arial" pitchFamily="34" charset="0"/>
            <a:cs typeface="Arial" pitchFamily="34" charset="0"/>
          </a:endParaRPr>
        </a:p>
      </dgm:t>
    </dgm:pt>
    <dgm:pt modelId="{AD50D954-6EA4-4AFF-8A59-792D3E1F5B19}" type="sibTrans" cxnId="{6FD8E776-3A9D-4883-9B59-2320CF53899E}">
      <dgm:prSet/>
      <dgm:spPr/>
      <dgm:t>
        <a:bodyPr/>
        <a:lstStyle/>
        <a:p>
          <a:endParaRPr lang="it-IT" b="1">
            <a:latin typeface="Arial" pitchFamily="34" charset="0"/>
            <a:cs typeface="Arial" pitchFamily="34" charset="0"/>
          </a:endParaRPr>
        </a:p>
      </dgm:t>
    </dgm:pt>
    <dgm:pt modelId="{004EF799-CD4E-4921-9C7B-F0791230E70F}">
      <dgm:prSet phldrT="[Text]"/>
      <dgm:spPr/>
      <dgm:t>
        <a:bodyPr/>
        <a:lstStyle/>
        <a:p>
          <a:pPr algn="l" rtl="0"/>
          <a:r>
            <a:rPr lang="it-IT" b="1" i="0" u="sng">
              <a:latin typeface="Arial" pitchFamily="34" charset="0"/>
              <a:cs typeface="Arial" pitchFamily="34" charset="0"/>
            </a:rPr>
            <a:t>Cos’è la collaborazione</a:t>
          </a:r>
          <a:endParaRPr lang="it-IT" b="1" dirty="0">
            <a:latin typeface="Arial" pitchFamily="34" charset="0"/>
            <a:cs typeface="Arial" pitchFamily="34" charset="0"/>
          </a:endParaRPr>
        </a:p>
      </dgm:t>
    </dgm:pt>
    <dgm:pt modelId="{FD60A89D-5870-4465-99D9-37583CD7EC3C}" type="parTrans" cxnId="{6485B7B6-E08D-4FC5-A150-D94B6B220879}">
      <dgm:prSet/>
      <dgm:spPr/>
      <dgm:t>
        <a:bodyPr/>
        <a:lstStyle/>
        <a:p>
          <a:endParaRPr lang="it-IT" b="1">
            <a:latin typeface="Arial" pitchFamily="34" charset="0"/>
            <a:cs typeface="Arial" pitchFamily="34" charset="0"/>
          </a:endParaRPr>
        </a:p>
      </dgm:t>
    </dgm:pt>
    <dgm:pt modelId="{139B2E1A-B539-44FD-A2EB-CAC556458350}" type="sibTrans" cxnId="{6485B7B6-E08D-4FC5-A150-D94B6B220879}">
      <dgm:prSet/>
      <dgm:spPr/>
      <dgm:t>
        <a:bodyPr/>
        <a:lstStyle/>
        <a:p>
          <a:endParaRPr lang="it-IT" b="1">
            <a:latin typeface="Arial" pitchFamily="34" charset="0"/>
            <a:cs typeface="Arial" pitchFamily="34" charset="0"/>
          </a:endParaRPr>
        </a:p>
      </dgm:t>
    </dgm:pt>
    <dgm:pt modelId="{EED827E8-09E7-4564-A9BF-3E8F92A3AF20}">
      <dgm:prSet/>
      <dgm:spPr/>
      <dgm:t>
        <a:bodyPr/>
        <a:lstStyle/>
        <a:p>
          <a:pPr algn="l" rtl="0"/>
          <a:r>
            <a:rPr lang="it-IT" b="1" i="0" u="sng">
              <a:latin typeface="Arial" pitchFamily="34" charset="0"/>
              <a:cs typeface="Arial" pitchFamily="34" charset="0"/>
            </a:rPr>
            <a:t>Panoramica dei campi dell’etica degli affari</a:t>
          </a:r>
          <a:endParaRPr lang="it-IT" b="1" dirty="0">
            <a:latin typeface="Arial" pitchFamily="34" charset="0"/>
            <a:cs typeface="Arial" pitchFamily="34" charset="0"/>
          </a:endParaRPr>
        </a:p>
      </dgm:t>
    </dgm:pt>
    <dgm:pt modelId="{F2C70074-8058-4F8B-8877-D299568B866B}" type="parTrans" cxnId="{7741BE09-BE93-4B60-ADB0-6D726A3B55A8}">
      <dgm:prSet/>
      <dgm:spPr/>
      <dgm:t>
        <a:bodyPr/>
        <a:lstStyle/>
        <a:p>
          <a:endParaRPr lang="it-IT" b="1">
            <a:latin typeface="Arial" pitchFamily="34" charset="0"/>
            <a:cs typeface="Arial" pitchFamily="34" charset="0"/>
          </a:endParaRPr>
        </a:p>
      </dgm:t>
    </dgm:pt>
    <dgm:pt modelId="{3F17D5C0-48BF-4FEF-86B8-79BB52B70073}" type="sibTrans" cxnId="{7741BE09-BE93-4B60-ADB0-6D726A3B55A8}">
      <dgm:prSet/>
      <dgm:spPr/>
      <dgm:t>
        <a:bodyPr/>
        <a:lstStyle/>
        <a:p>
          <a:endParaRPr lang="it-IT" b="1">
            <a:latin typeface="Arial" pitchFamily="34" charset="0"/>
            <a:cs typeface="Arial" pitchFamily="34" charset="0"/>
          </a:endParaRPr>
        </a:p>
      </dgm:t>
    </dgm:pt>
    <dgm:pt modelId="{DF625FC6-705D-4AC1-B147-65FA3246B58D}">
      <dgm:prSet phldrT="[Text]"/>
      <dgm:spPr/>
      <dgm:t>
        <a:bodyPr/>
        <a:lstStyle/>
        <a:p>
          <a:pPr algn="l" rtl="0"/>
          <a:r>
            <a:rPr lang="it-IT" b="1" i="0" u="sng">
              <a:latin typeface="Arial" pitchFamily="34" charset="0"/>
              <a:cs typeface="Arial" pitchFamily="34" charset="0"/>
            </a:rPr>
            <a:t>I principi della RSI</a:t>
          </a:r>
          <a:endParaRPr lang="it-IT" b="1" dirty="0">
            <a:latin typeface="Arial" pitchFamily="34" charset="0"/>
            <a:cs typeface="Arial" pitchFamily="34" charset="0"/>
          </a:endParaRPr>
        </a:p>
      </dgm:t>
    </dgm:pt>
    <dgm:pt modelId="{E3FCD1AD-C63F-491F-AA49-C1B1C422DB42}" type="parTrans" cxnId="{72FBF0FE-B3A5-4F78-A9AF-D538D953744A}">
      <dgm:prSet/>
      <dgm:spPr/>
      <dgm:t>
        <a:bodyPr/>
        <a:lstStyle/>
        <a:p>
          <a:endParaRPr lang="it-IT" b="1">
            <a:latin typeface="Arial" pitchFamily="34" charset="0"/>
            <a:cs typeface="Arial" pitchFamily="34" charset="0"/>
          </a:endParaRPr>
        </a:p>
      </dgm:t>
    </dgm:pt>
    <dgm:pt modelId="{90A9C6FC-CA23-438A-B2B7-08B53C0CE750}" type="sibTrans" cxnId="{72FBF0FE-B3A5-4F78-A9AF-D538D953744A}">
      <dgm:prSet/>
      <dgm:spPr/>
      <dgm:t>
        <a:bodyPr/>
        <a:lstStyle/>
        <a:p>
          <a:endParaRPr lang="it-IT" b="1">
            <a:latin typeface="Arial" pitchFamily="34" charset="0"/>
            <a:cs typeface="Arial" pitchFamily="34" charset="0"/>
          </a:endParaRPr>
        </a:p>
      </dgm:t>
    </dgm:pt>
    <dgm:pt modelId="{0F609D79-9C5C-41B2-86CC-0F4176001978}">
      <dgm:prSet/>
      <dgm:spPr/>
      <dgm:t>
        <a:bodyPr/>
        <a:lstStyle/>
        <a:p>
          <a:pPr algn="l" rtl="0"/>
          <a:r>
            <a:rPr lang="it-IT" b="1" i="0" u="sng">
              <a:latin typeface="Arial" pitchFamily="34" charset="0"/>
              <a:cs typeface="Arial" pitchFamily="34" charset="0"/>
            </a:rPr>
            <a:t>Un modello di RSI</a:t>
          </a:r>
          <a:endParaRPr lang="it-IT" b="1" dirty="0">
            <a:latin typeface="Arial" pitchFamily="34" charset="0"/>
            <a:cs typeface="Arial" pitchFamily="34" charset="0"/>
          </a:endParaRPr>
        </a:p>
      </dgm:t>
    </dgm:pt>
    <dgm:pt modelId="{560F9863-5637-45BF-9F75-97293BCB475B}" type="parTrans" cxnId="{D660728A-65D3-4D47-892B-D324944DC3EB}">
      <dgm:prSet/>
      <dgm:spPr/>
      <dgm:t>
        <a:bodyPr/>
        <a:lstStyle/>
        <a:p>
          <a:endParaRPr lang="it-IT" b="1">
            <a:latin typeface="Arial" pitchFamily="34" charset="0"/>
            <a:cs typeface="Arial" pitchFamily="34" charset="0"/>
          </a:endParaRPr>
        </a:p>
      </dgm:t>
    </dgm:pt>
    <dgm:pt modelId="{A77A60C9-2ABB-45A5-B31E-6F37A4B599F1}" type="sibTrans" cxnId="{D660728A-65D3-4D47-892B-D324944DC3EB}">
      <dgm:prSet/>
      <dgm:spPr/>
      <dgm:t>
        <a:bodyPr/>
        <a:lstStyle/>
        <a:p>
          <a:endParaRPr lang="it-IT" b="1">
            <a:latin typeface="Arial" pitchFamily="34" charset="0"/>
            <a:cs typeface="Arial" pitchFamily="34" charset="0"/>
          </a:endParaRPr>
        </a:p>
      </dgm:t>
    </dgm:pt>
    <dgm:pt modelId="{06DAAAD1-45E8-42A0-9623-1EE42ABD413C}">
      <dgm:prSet/>
      <dgm:spPr/>
      <dgm:t>
        <a:bodyPr/>
        <a:lstStyle/>
        <a:p>
          <a:pPr algn="l" rtl="0"/>
          <a:r>
            <a:rPr lang="it-IT" b="1" i="0" u="sng">
              <a:latin typeface="Arial" pitchFamily="34" charset="0"/>
              <a:cs typeface="Arial" pitchFamily="34" charset="0"/>
            </a:rPr>
            <a:t>ISO 14000 - Questioni ambientali</a:t>
          </a:r>
          <a:endParaRPr lang="it-IT" b="1" dirty="0">
            <a:latin typeface="Arial" pitchFamily="34" charset="0"/>
            <a:cs typeface="Arial" pitchFamily="34" charset="0"/>
          </a:endParaRPr>
        </a:p>
      </dgm:t>
    </dgm:pt>
    <dgm:pt modelId="{071BB501-661F-4BA0-A607-45DFC79E25B7}" type="parTrans" cxnId="{FB5B71D3-B415-4723-829D-AC8710944601}">
      <dgm:prSet/>
      <dgm:spPr/>
      <dgm:t>
        <a:bodyPr/>
        <a:lstStyle/>
        <a:p>
          <a:endParaRPr lang="it-IT" b="1">
            <a:latin typeface="Arial" pitchFamily="34" charset="0"/>
            <a:cs typeface="Arial" pitchFamily="34" charset="0"/>
          </a:endParaRPr>
        </a:p>
      </dgm:t>
    </dgm:pt>
    <dgm:pt modelId="{23E9BD69-16E1-4B2E-B3F8-34F64256369D}" type="sibTrans" cxnId="{FB5B71D3-B415-4723-829D-AC8710944601}">
      <dgm:prSet/>
      <dgm:spPr/>
      <dgm:t>
        <a:bodyPr/>
        <a:lstStyle/>
        <a:p>
          <a:endParaRPr lang="it-IT" b="1">
            <a:latin typeface="Arial" pitchFamily="34" charset="0"/>
            <a:cs typeface="Arial" pitchFamily="34" charset="0"/>
          </a:endParaRPr>
        </a:p>
      </dgm:t>
    </dgm:pt>
    <dgm:pt modelId="{4332686D-13F9-4B37-8626-34A47F4579E1}">
      <dgm:prSet/>
      <dgm:spPr/>
      <dgm:t>
        <a:bodyPr/>
        <a:lstStyle/>
        <a:p>
          <a:pPr algn="l" rtl="0"/>
          <a:r>
            <a:rPr lang="it-IT" b="1" i="0" u="sng">
              <a:latin typeface="Arial" pitchFamily="34" charset="0"/>
              <a:cs typeface="Arial" pitchFamily="34" charset="0"/>
            </a:rPr>
            <a:t>Green Globe</a:t>
          </a:r>
          <a:endParaRPr lang="it-IT" b="1" dirty="0">
            <a:latin typeface="Arial" pitchFamily="34" charset="0"/>
            <a:cs typeface="Arial" pitchFamily="34" charset="0"/>
          </a:endParaRPr>
        </a:p>
      </dgm:t>
    </dgm:pt>
    <dgm:pt modelId="{13D8BBD6-ABA3-46E1-B10F-9003CD165DC8}" type="parTrans" cxnId="{20688787-00BC-4D0A-9DC2-2726A817C77A}">
      <dgm:prSet/>
      <dgm:spPr/>
      <dgm:t>
        <a:bodyPr/>
        <a:lstStyle/>
        <a:p>
          <a:endParaRPr lang="it-IT" b="1">
            <a:latin typeface="Arial" pitchFamily="34" charset="0"/>
            <a:cs typeface="Arial" pitchFamily="34" charset="0"/>
          </a:endParaRPr>
        </a:p>
      </dgm:t>
    </dgm:pt>
    <dgm:pt modelId="{193AB3B8-1728-4FF8-8A8C-BC7077EF7A01}" type="sibTrans" cxnId="{20688787-00BC-4D0A-9DC2-2726A817C77A}">
      <dgm:prSet/>
      <dgm:spPr/>
      <dgm:t>
        <a:bodyPr/>
        <a:lstStyle/>
        <a:p>
          <a:endParaRPr lang="it-IT" b="1">
            <a:latin typeface="Arial" pitchFamily="34" charset="0"/>
            <a:cs typeface="Arial" pitchFamily="34" charset="0"/>
          </a:endParaRPr>
        </a:p>
      </dgm:t>
    </dgm:pt>
    <dgm:pt modelId="{CA277A5C-E606-4879-A163-AF43D366DF3B}">
      <dgm:prSet/>
      <dgm:spPr/>
      <dgm:t>
        <a:bodyPr/>
        <a:lstStyle/>
        <a:p>
          <a:pPr algn="l" rtl="0"/>
          <a:r>
            <a:rPr lang="it-IT" b="1" i="0" u="sng">
              <a:latin typeface="Arial" pitchFamily="34" charset="0"/>
              <a:cs typeface="Arial" pitchFamily="34" charset="0"/>
            </a:rPr>
            <a:t>Lo standard GoodCorporation</a:t>
          </a:r>
          <a:endParaRPr lang="it-IT" b="1" dirty="0">
            <a:latin typeface="Arial" pitchFamily="34" charset="0"/>
            <a:cs typeface="Arial" pitchFamily="34" charset="0"/>
          </a:endParaRPr>
        </a:p>
      </dgm:t>
    </dgm:pt>
    <dgm:pt modelId="{EBAF595C-DCA5-46CA-9D9C-F04F57889A8E}" type="parTrans" cxnId="{A96311F3-4C5B-4CC3-A6DB-7910EFC2E2FC}">
      <dgm:prSet/>
      <dgm:spPr/>
      <dgm:t>
        <a:bodyPr/>
        <a:lstStyle/>
        <a:p>
          <a:endParaRPr lang="it-IT" b="1">
            <a:latin typeface="Arial" pitchFamily="34" charset="0"/>
            <a:cs typeface="Arial" pitchFamily="34" charset="0"/>
          </a:endParaRPr>
        </a:p>
      </dgm:t>
    </dgm:pt>
    <dgm:pt modelId="{0614559F-EC0F-478D-8FC7-8806E5B47F9D}" type="sibTrans" cxnId="{A96311F3-4C5B-4CC3-A6DB-7910EFC2E2FC}">
      <dgm:prSet/>
      <dgm:spPr/>
      <dgm:t>
        <a:bodyPr/>
        <a:lstStyle/>
        <a:p>
          <a:endParaRPr lang="it-IT" b="1">
            <a:latin typeface="Arial" pitchFamily="34" charset="0"/>
            <a:cs typeface="Arial" pitchFamily="34" charset="0"/>
          </a:endParaRPr>
        </a:p>
      </dgm:t>
    </dgm:pt>
    <dgm:pt modelId="{6BE4CBB1-7CCB-4618-A373-1535A0942F09}">
      <dgm:prSet/>
      <dgm:spPr/>
      <dgm:t>
        <a:bodyPr/>
        <a:lstStyle/>
        <a:p>
          <a:pPr algn="l" rtl="0"/>
          <a:r>
            <a:rPr lang="it-IT" b="1" i="0" u="sng">
              <a:latin typeface="Arial" pitchFamily="34" charset="0"/>
              <a:cs typeface="Arial" pitchFamily="34" charset="0"/>
            </a:rPr>
            <a:t>Normative eco-label</a:t>
          </a:r>
          <a:endParaRPr lang="it-IT" b="1" dirty="0">
            <a:latin typeface="Arial" pitchFamily="34" charset="0"/>
            <a:cs typeface="Arial" pitchFamily="34" charset="0"/>
          </a:endParaRPr>
        </a:p>
      </dgm:t>
    </dgm:pt>
    <dgm:pt modelId="{7344612C-1CD0-4478-B245-78CB29FF814E}" type="parTrans" cxnId="{DF1BE3F7-0828-489C-AF71-38B2FCBBE3AD}">
      <dgm:prSet/>
      <dgm:spPr/>
      <dgm:t>
        <a:bodyPr/>
        <a:lstStyle/>
        <a:p>
          <a:endParaRPr lang="it-IT" b="1">
            <a:latin typeface="Arial" pitchFamily="34" charset="0"/>
            <a:cs typeface="Arial" pitchFamily="34" charset="0"/>
          </a:endParaRPr>
        </a:p>
      </dgm:t>
    </dgm:pt>
    <dgm:pt modelId="{259D2CA4-6550-4B29-B03E-0DAD18DF32B6}" type="sibTrans" cxnId="{DF1BE3F7-0828-489C-AF71-38B2FCBBE3AD}">
      <dgm:prSet/>
      <dgm:spPr/>
      <dgm:t>
        <a:bodyPr/>
        <a:lstStyle/>
        <a:p>
          <a:endParaRPr lang="it-IT" b="1">
            <a:latin typeface="Arial" pitchFamily="34" charset="0"/>
            <a:cs typeface="Arial" pitchFamily="34" charset="0"/>
          </a:endParaRPr>
        </a:p>
      </dgm:t>
    </dgm:pt>
    <dgm:pt modelId="{1E0ABEB8-2866-4332-9ABD-0AE74451083E}">
      <dgm:prSet phldrT="[Text]"/>
      <dgm:spPr/>
      <dgm:t>
        <a:bodyPr/>
        <a:lstStyle/>
        <a:p>
          <a:pPr algn="l" rtl="0"/>
          <a:r>
            <a:rPr lang="it-IT" b="1" i="0" u="sng">
              <a:latin typeface="Arial" pitchFamily="34" charset="0"/>
              <a:cs typeface="Arial" pitchFamily="34" charset="0"/>
            </a:rPr>
            <a:t>Benefici interni ed esterni della RSI</a:t>
          </a:r>
          <a:endParaRPr lang="it-IT" b="1" dirty="0">
            <a:latin typeface="Arial" pitchFamily="34" charset="0"/>
            <a:cs typeface="Arial" pitchFamily="34" charset="0"/>
          </a:endParaRPr>
        </a:p>
      </dgm:t>
    </dgm:pt>
    <dgm:pt modelId="{A7B66978-256D-4BC3-9708-726680B6844B}" type="parTrans" cxnId="{B8C79251-9B39-4EFF-9D44-AA8AC624872A}">
      <dgm:prSet/>
      <dgm:spPr/>
      <dgm:t>
        <a:bodyPr/>
        <a:lstStyle/>
        <a:p>
          <a:endParaRPr lang="it-IT" b="1">
            <a:latin typeface="Arial" pitchFamily="34" charset="0"/>
            <a:cs typeface="Arial" pitchFamily="34" charset="0"/>
          </a:endParaRPr>
        </a:p>
      </dgm:t>
    </dgm:pt>
    <dgm:pt modelId="{F8B44926-7C4C-4895-A40B-0E069F8978B7}" type="sibTrans" cxnId="{B8C79251-9B39-4EFF-9D44-AA8AC624872A}">
      <dgm:prSet/>
      <dgm:spPr/>
      <dgm:t>
        <a:bodyPr/>
        <a:lstStyle/>
        <a:p>
          <a:endParaRPr lang="it-IT" b="1">
            <a:latin typeface="Arial" pitchFamily="34" charset="0"/>
            <a:cs typeface="Arial" pitchFamily="34" charset="0"/>
          </a:endParaRPr>
        </a:p>
      </dgm:t>
    </dgm:pt>
    <dgm:pt modelId="{F3E20481-7B7E-4691-BA4C-A1400C43C70D}">
      <dgm:prSet/>
      <dgm:spPr/>
      <dgm:t>
        <a:bodyPr/>
        <a:lstStyle/>
        <a:p>
          <a:pPr algn="l" rtl="0"/>
          <a:r>
            <a:rPr lang="it-IT" b="1" i="0" u="sng">
              <a:latin typeface="Arial" pitchFamily="34" charset="0"/>
              <a:cs typeface="Arial" pitchFamily="34" charset="0"/>
            </a:rPr>
            <a:t>Politiche per la riduzione dell’impatto ambientale</a:t>
          </a:r>
          <a:endParaRPr lang="it-IT" b="1" dirty="0">
            <a:latin typeface="Arial" pitchFamily="34" charset="0"/>
            <a:cs typeface="Arial" pitchFamily="34" charset="0"/>
          </a:endParaRPr>
        </a:p>
      </dgm:t>
    </dgm:pt>
    <dgm:pt modelId="{9FDA5A28-2C55-4A7F-AB29-F468198A5751}" type="parTrans" cxnId="{551782A3-7384-4E91-8E25-BA749A01EBE5}">
      <dgm:prSet/>
      <dgm:spPr/>
      <dgm:t>
        <a:bodyPr/>
        <a:lstStyle/>
        <a:p>
          <a:endParaRPr lang="it-IT" b="1">
            <a:latin typeface="Arial" pitchFamily="34" charset="0"/>
            <a:cs typeface="Arial" pitchFamily="34" charset="0"/>
          </a:endParaRPr>
        </a:p>
      </dgm:t>
    </dgm:pt>
    <dgm:pt modelId="{4BD9FEC4-AE84-492E-955B-29F78B8796B4}" type="sibTrans" cxnId="{551782A3-7384-4E91-8E25-BA749A01EBE5}">
      <dgm:prSet/>
      <dgm:spPr/>
      <dgm:t>
        <a:bodyPr/>
        <a:lstStyle/>
        <a:p>
          <a:endParaRPr lang="it-IT" b="1">
            <a:latin typeface="Arial" pitchFamily="34" charset="0"/>
            <a:cs typeface="Arial" pitchFamily="34" charset="0"/>
          </a:endParaRPr>
        </a:p>
      </dgm:t>
    </dgm:pt>
    <dgm:pt modelId="{F9129FF5-BF8D-4CA6-8FBA-99BF9B613AE9}" type="pres">
      <dgm:prSet presAssocID="{6193250E-0B92-4761-A4E7-AF9DD85239F3}" presName="Name0" presStyleCnt="0">
        <dgm:presLayoutVars>
          <dgm:dir/>
          <dgm:animLvl val="lvl"/>
          <dgm:resizeHandles val="exact"/>
        </dgm:presLayoutVars>
      </dgm:prSet>
      <dgm:spPr/>
      <dgm:t>
        <a:bodyPr/>
        <a:lstStyle/>
        <a:p>
          <a:endParaRPr lang="it-IT"/>
        </a:p>
      </dgm:t>
    </dgm:pt>
    <dgm:pt modelId="{3D188299-5CB8-4732-B6FB-D04BEBA0434B}" type="pres">
      <dgm:prSet presAssocID="{B028371C-497D-401E-82BE-62AC2E42D75B}" presName="composite" presStyleCnt="0"/>
      <dgm:spPr/>
    </dgm:pt>
    <dgm:pt modelId="{CAF9343C-40BF-4934-8D7D-67AD759E2F68}" type="pres">
      <dgm:prSet presAssocID="{B028371C-497D-401E-82BE-62AC2E42D75B}" presName="parTx" presStyleLbl="alignNode1" presStyleIdx="0" presStyleCnt="4">
        <dgm:presLayoutVars>
          <dgm:chMax val="0"/>
          <dgm:chPref val="0"/>
          <dgm:bulletEnabled val="1"/>
        </dgm:presLayoutVars>
      </dgm:prSet>
      <dgm:spPr/>
      <dgm:t>
        <a:bodyPr/>
        <a:lstStyle/>
        <a:p>
          <a:endParaRPr lang="it-IT"/>
        </a:p>
      </dgm:t>
    </dgm:pt>
    <dgm:pt modelId="{0D0A4C26-2440-4520-9ED2-599157C4FA81}" type="pres">
      <dgm:prSet presAssocID="{B028371C-497D-401E-82BE-62AC2E42D75B}" presName="desTx" presStyleLbl="alignAccFollowNode1" presStyleIdx="0" presStyleCnt="4">
        <dgm:presLayoutVars>
          <dgm:bulletEnabled val="1"/>
        </dgm:presLayoutVars>
      </dgm:prSet>
      <dgm:spPr/>
      <dgm:t>
        <a:bodyPr/>
        <a:lstStyle/>
        <a:p>
          <a:endParaRPr lang="it-IT"/>
        </a:p>
      </dgm:t>
    </dgm:pt>
    <dgm:pt modelId="{F2EA3F3C-6233-4D29-B3A4-B217383BFBA9}" type="pres">
      <dgm:prSet presAssocID="{543575BB-3FE7-4E0C-B66B-B12155179EE2}" presName="space" presStyleCnt="0"/>
      <dgm:spPr/>
    </dgm:pt>
    <dgm:pt modelId="{DA2383DA-FCC0-43F6-88B0-0569EB3A9CAA}" type="pres">
      <dgm:prSet presAssocID="{41154768-EED2-4AD8-8BD4-5F8DD4480DDA}" presName="composite" presStyleCnt="0"/>
      <dgm:spPr/>
    </dgm:pt>
    <dgm:pt modelId="{B929359A-6B69-4913-8699-AFAB54BB6862}" type="pres">
      <dgm:prSet presAssocID="{41154768-EED2-4AD8-8BD4-5F8DD4480DDA}" presName="parTx" presStyleLbl="alignNode1" presStyleIdx="1" presStyleCnt="4">
        <dgm:presLayoutVars>
          <dgm:chMax val="0"/>
          <dgm:chPref val="0"/>
          <dgm:bulletEnabled val="1"/>
        </dgm:presLayoutVars>
      </dgm:prSet>
      <dgm:spPr/>
      <dgm:t>
        <a:bodyPr/>
        <a:lstStyle/>
        <a:p>
          <a:endParaRPr lang="it-IT"/>
        </a:p>
      </dgm:t>
    </dgm:pt>
    <dgm:pt modelId="{C868EA7A-4D26-480E-BE28-0AC00474AA03}" type="pres">
      <dgm:prSet presAssocID="{41154768-EED2-4AD8-8BD4-5F8DD4480DDA}" presName="desTx" presStyleLbl="alignAccFollowNode1" presStyleIdx="1" presStyleCnt="4">
        <dgm:presLayoutVars>
          <dgm:bulletEnabled val="1"/>
        </dgm:presLayoutVars>
      </dgm:prSet>
      <dgm:spPr/>
      <dgm:t>
        <a:bodyPr/>
        <a:lstStyle/>
        <a:p>
          <a:endParaRPr lang="it-IT"/>
        </a:p>
      </dgm:t>
    </dgm:pt>
    <dgm:pt modelId="{14BF047D-443E-48AB-9430-76AFA658B391}" type="pres">
      <dgm:prSet presAssocID="{46D2EF57-9AE8-40B4-A79D-9B1365E7A942}" presName="space" presStyleCnt="0"/>
      <dgm:spPr/>
    </dgm:pt>
    <dgm:pt modelId="{6C575D9C-80EF-42A7-A8FE-3C1B70CFEAF1}" type="pres">
      <dgm:prSet presAssocID="{532B6974-BC54-4B23-BF4A-3B13E3D085C3}" presName="composite" presStyleCnt="0"/>
      <dgm:spPr/>
    </dgm:pt>
    <dgm:pt modelId="{8A6A52A6-3EBC-4ADC-9F1F-F115DF369E16}" type="pres">
      <dgm:prSet presAssocID="{532B6974-BC54-4B23-BF4A-3B13E3D085C3}" presName="parTx" presStyleLbl="alignNode1" presStyleIdx="2" presStyleCnt="4">
        <dgm:presLayoutVars>
          <dgm:chMax val="0"/>
          <dgm:chPref val="0"/>
          <dgm:bulletEnabled val="1"/>
        </dgm:presLayoutVars>
      </dgm:prSet>
      <dgm:spPr/>
      <dgm:t>
        <a:bodyPr/>
        <a:lstStyle/>
        <a:p>
          <a:endParaRPr lang="it-IT"/>
        </a:p>
      </dgm:t>
    </dgm:pt>
    <dgm:pt modelId="{E24B8C17-E1B2-4790-A00F-97109DE77342}" type="pres">
      <dgm:prSet presAssocID="{532B6974-BC54-4B23-BF4A-3B13E3D085C3}" presName="desTx" presStyleLbl="alignAccFollowNode1" presStyleIdx="2" presStyleCnt="4">
        <dgm:presLayoutVars>
          <dgm:bulletEnabled val="1"/>
        </dgm:presLayoutVars>
      </dgm:prSet>
      <dgm:spPr/>
      <dgm:t>
        <a:bodyPr/>
        <a:lstStyle/>
        <a:p>
          <a:endParaRPr lang="it-IT"/>
        </a:p>
      </dgm:t>
    </dgm:pt>
    <dgm:pt modelId="{4FA84140-17C9-420F-9BEF-1F0C13207C1D}" type="pres">
      <dgm:prSet presAssocID="{E1A5DC9E-A2FF-452F-AC93-9374939014A5}" presName="space" presStyleCnt="0"/>
      <dgm:spPr/>
    </dgm:pt>
    <dgm:pt modelId="{0C673D9A-0423-4F71-97B6-41985B6E0C0C}" type="pres">
      <dgm:prSet presAssocID="{668D0746-470F-4522-BCAC-5FFEE28B490D}" presName="composite" presStyleCnt="0"/>
      <dgm:spPr/>
    </dgm:pt>
    <dgm:pt modelId="{CF7C92C1-2D0E-4EC0-8F60-CBB311516679}" type="pres">
      <dgm:prSet presAssocID="{668D0746-470F-4522-BCAC-5FFEE28B490D}" presName="parTx" presStyleLbl="alignNode1" presStyleIdx="3" presStyleCnt="4">
        <dgm:presLayoutVars>
          <dgm:chMax val="0"/>
          <dgm:chPref val="0"/>
          <dgm:bulletEnabled val="1"/>
        </dgm:presLayoutVars>
      </dgm:prSet>
      <dgm:spPr/>
      <dgm:t>
        <a:bodyPr/>
        <a:lstStyle/>
        <a:p>
          <a:endParaRPr lang="it-IT"/>
        </a:p>
      </dgm:t>
    </dgm:pt>
    <dgm:pt modelId="{03CBDA7F-5DF5-4FD3-88A3-FC1A2EE8007A}" type="pres">
      <dgm:prSet presAssocID="{668D0746-470F-4522-BCAC-5FFEE28B490D}" presName="desTx" presStyleLbl="alignAccFollowNode1" presStyleIdx="3" presStyleCnt="4">
        <dgm:presLayoutVars>
          <dgm:bulletEnabled val="1"/>
        </dgm:presLayoutVars>
      </dgm:prSet>
      <dgm:spPr/>
      <dgm:t>
        <a:bodyPr/>
        <a:lstStyle/>
        <a:p>
          <a:endParaRPr lang="it-IT"/>
        </a:p>
      </dgm:t>
    </dgm:pt>
  </dgm:ptLst>
  <dgm:cxnLst>
    <dgm:cxn modelId="{A5D9E2FF-E89A-4FE3-89B6-685C674B762D}" srcId="{532B6974-BC54-4B23-BF4A-3B13E3D085C3}" destId="{3950B057-3521-4992-B7F8-D087FD12F592}" srcOrd="0" destOrd="0" parTransId="{E45B61D7-B70B-4AFF-8E2A-1B292AAA1475}" sibTransId="{C8F98A7E-20AF-4AF4-A940-99977DB440F5}"/>
    <dgm:cxn modelId="{98C9F6E3-2A9C-4459-96C0-80E28ED43B94}" srcId="{668D0746-470F-4522-BCAC-5FFEE28B490D}" destId="{D5CECBDB-65E2-48A8-97D8-CBCC25145699}" srcOrd="2" destOrd="0" parTransId="{80F6F39D-34E8-49C4-A4ED-5D4EC435A297}" sibTransId="{17DB398B-F1E4-4106-B4F7-5A972660F7F2}"/>
    <dgm:cxn modelId="{20688787-00BC-4D0A-9DC2-2726A817C77A}" srcId="{6A1A1068-3486-4B68-A094-EDE915C88CB6}" destId="{4332686D-13F9-4B37-8626-34A47F4579E1}" srcOrd="3" destOrd="0" parTransId="{13D8BBD6-ABA3-46E1-B10F-9003CD165DC8}" sibTransId="{193AB3B8-1728-4FF8-8A8C-BC7077EF7A01}"/>
    <dgm:cxn modelId="{8FFB5D40-1545-41F1-8A50-F757545D374E}" type="presOf" srcId="{C9DA5A1A-87B8-4976-9B82-1EC0687F7AB1}" destId="{0D0A4C26-2440-4520-9ED2-599157C4FA81}" srcOrd="0" destOrd="2" presId="urn:microsoft.com/office/officeart/2005/8/layout/hList1"/>
    <dgm:cxn modelId="{6485B7B6-E08D-4FC5-A150-D94B6B220879}" srcId="{41154768-EED2-4AD8-8BD4-5F8DD4480DDA}" destId="{004EF799-CD4E-4921-9C7B-F0791230E70F}" srcOrd="0" destOrd="0" parTransId="{FD60A89D-5870-4465-99D9-37583CD7EC3C}" sibTransId="{139B2E1A-B539-44FD-A2EB-CAC556458350}"/>
    <dgm:cxn modelId="{B8C79251-9B39-4EFF-9D44-AA8AC624872A}" srcId="{F80A2D7A-7C36-4770-BD2B-80598E66ED03}" destId="{1E0ABEB8-2866-4332-9ABD-0AE74451083E}" srcOrd="0" destOrd="0" parTransId="{A7B66978-256D-4BC3-9708-726680B6844B}" sibTransId="{F8B44926-7C4C-4895-A40B-0E069F8978B7}"/>
    <dgm:cxn modelId="{551782A3-7384-4E91-8E25-BA749A01EBE5}" srcId="{F80A2D7A-7C36-4770-BD2B-80598E66ED03}" destId="{F3E20481-7B7E-4691-BA4C-A1400C43C70D}" srcOrd="1" destOrd="0" parTransId="{9FDA5A28-2C55-4A7F-AB29-F468198A5751}" sibTransId="{4BD9FEC4-AE84-492E-955B-29F78B8796B4}"/>
    <dgm:cxn modelId="{A6955C16-E2F1-46DA-A50A-BDB7E8DA8E92}" type="presOf" srcId="{668D0746-470F-4522-BCAC-5FFEE28B490D}" destId="{CF7C92C1-2D0E-4EC0-8F60-CBB311516679}" srcOrd="0" destOrd="0" presId="urn:microsoft.com/office/officeart/2005/8/layout/hList1"/>
    <dgm:cxn modelId="{146A7805-D543-44FF-B525-B736057DEA89}" type="presOf" srcId="{00ACE8E8-7199-4A47-B730-60E36107671E}" destId="{0D0A4C26-2440-4520-9ED2-599157C4FA81}" srcOrd="0" destOrd="1" presId="urn:microsoft.com/office/officeart/2005/8/layout/hList1"/>
    <dgm:cxn modelId="{9EE07075-D71C-4B03-BFF6-DD1B1D614168}" type="presOf" srcId="{CA277A5C-E606-4879-A163-AF43D366DF3B}" destId="{03CBDA7F-5DF5-4FD3-88A3-FC1A2EE8007A}" srcOrd="0" destOrd="5" presId="urn:microsoft.com/office/officeart/2005/8/layout/hList1"/>
    <dgm:cxn modelId="{A96311F3-4C5B-4CC3-A6DB-7910EFC2E2FC}" srcId="{6A1A1068-3486-4B68-A094-EDE915C88CB6}" destId="{CA277A5C-E606-4879-A163-AF43D366DF3B}" srcOrd="4" destOrd="0" parTransId="{EBAF595C-DCA5-46CA-9D9C-F04F57889A8E}" sibTransId="{0614559F-EC0F-478D-8FC7-8806E5B47F9D}"/>
    <dgm:cxn modelId="{ADCCA38D-CA3F-4C15-A57E-7C02AE9DC54A}" srcId="{41154768-EED2-4AD8-8BD4-5F8DD4480DDA}" destId="{3F0A1541-7A49-421F-9677-EB0A52C03C67}" srcOrd="1" destOrd="0" parTransId="{5AFF28D6-30CC-49D6-8EC1-56E811C5440C}" sibTransId="{A73E8751-1097-4BB2-8E36-F573F545C690}"/>
    <dgm:cxn modelId="{26F2CD27-3EEE-468A-A97E-67797274C68A}" srcId="{6193250E-0B92-4761-A4E7-AF9DD85239F3}" destId="{41154768-EED2-4AD8-8BD4-5F8DD4480DDA}" srcOrd="1" destOrd="0" parTransId="{225378D8-FB22-431E-AF72-8C636FBB03E2}" sibTransId="{46D2EF57-9AE8-40B4-A79D-9B1365E7A942}"/>
    <dgm:cxn modelId="{0EEF2C31-3266-499B-9083-207B9F85BF91}" srcId="{6193250E-0B92-4761-A4E7-AF9DD85239F3}" destId="{532B6974-BC54-4B23-BF4A-3B13E3D085C3}" srcOrd="2" destOrd="0" parTransId="{26F983FF-CF12-48B3-8C3B-FDC40240D9D5}" sibTransId="{E1A5DC9E-A2FF-452F-AC93-9374939014A5}"/>
    <dgm:cxn modelId="{8BC09DB4-4F92-4636-96F9-E454133DA23A}" srcId="{6193250E-0B92-4761-A4E7-AF9DD85239F3}" destId="{B028371C-497D-401E-82BE-62AC2E42D75B}" srcOrd="0" destOrd="0" parTransId="{6CD63A96-C749-40F5-BCE1-DCC25F7BC4FF}" sibTransId="{543575BB-3FE7-4E0C-B66B-B12155179EE2}"/>
    <dgm:cxn modelId="{AF301367-0190-466D-8E76-7F21ACF9FBF0}" type="presOf" srcId="{F3E20481-7B7E-4691-BA4C-A1400C43C70D}" destId="{03CBDA7F-5DF5-4FD3-88A3-FC1A2EE8007A}" srcOrd="0" destOrd="9" presId="urn:microsoft.com/office/officeart/2005/8/layout/hList1"/>
    <dgm:cxn modelId="{DF1BE3F7-0828-489C-AF71-38B2FCBBE3AD}" srcId="{6A1A1068-3486-4B68-A094-EDE915C88CB6}" destId="{6BE4CBB1-7CCB-4618-A373-1535A0942F09}" srcOrd="5" destOrd="0" parTransId="{7344612C-1CD0-4478-B245-78CB29FF814E}" sibTransId="{259D2CA4-6550-4B29-B03E-0DAD18DF32B6}"/>
    <dgm:cxn modelId="{5D92A85B-1755-4E19-8E9E-3C3D24DF2892}" type="presOf" srcId="{3F0A1541-7A49-421F-9677-EB0A52C03C67}" destId="{C868EA7A-4D26-480E-BE28-0AC00474AA03}" srcOrd="0" destOrd="1" presId="urn:microsoft.com/office/officeart/2005/8/layout/hList1"/>
    <dgm:cxn modelId="{6315CFFB-8D0E-4A33-A487-AD4948A083BC}" srcId="{6193250E-0B92-4761-A4E7-AF9DD85239F3}" destId="{668D0746-470F-4522-BCAC-5FFEE28B490D}" srcOrd="3" destOrd="0" parTransId="{21A42FE2-3A20-487B-BAF1-49EEA8D5DFAA}" sibTransId="{9E302287-4A2A-43B2-8216-CA42983DDD9C}"/>
    <dgm:cxn modelId="{6FD8E776-3A9D-4883-9B59-2320CF53899E}" srcId="{B028371C-497D-401E-82BE-62AC2E42D75B}" destId="{C9DA5A1A-87B8-4976-9B82-1EC0687F7AB1}" srcOrd="2" destOrd="0" parTransId="{71FCFBC6-9FD1-486F-B860-D0BC8D6C7B41}" sibTransId="{AD50D954-6EA4-4AFF-8A59-792D3E1F5B19}"/>
    <dgm:cxn modelId="{EF08E70F-BFBC-4322-B54A-B06FB32F29A8}" type="presOf" srcId="{6BE4CBB1-7CCB-4618-A373-1535A0942F09}" destId="{03CBDA7F-5DF5-4FD3-88A3-FC1A2EE8007A}" srcOrd="0" destOrd="6" presId="urn:microsoft.com/office/officeart/2005/8/layout/hList1"/>
    <dgm:cxn modelId="{3D74CCA5-FBE5-4591-9D06-64C2A3787D30}" srcId="{B028371C-497D-401E-82BE-62AC2E42D75B}" destId="{93855C1C-9B05-4603-B72B-74FB7FFC9179}" srcOrd="0" destOrd="0" parTransId="{2F3CD0D3-A24B-4D7D-9539-C1F8DF13978E}" sibTransId="{98B7EC3C-E7BB-4236-B3A3-A580289AC8BE}"/>
    <dgm:cxn modelId="{B5F72456-AC9A-4C48-A331-1D2245796F0A}" srcId="{668D0746-470F-4522-BCAC-5FFEE28B490D}" destId="{F80A2D7A-7C36-4770-BD2B-80598E66ED03}" srcOrd="1" destOrd="0" parTransId="{3ADAB0EB-5184-4938-9C4F-2B6475051C3E}" sibTransId="{2AB64C4A-4FC0-4DF1-90C3-9A91807780C7}"/>
    <dgm:cxn modelId="{0D258960-3BDA-47C6-B77A-199515B30D02}" srcId="{668D0746-470F-4522-BCAC-5FFEE28B490D}" destId="{6A1A1068-3486-4B68-A094-EDE915C88CB6}" srcOrd="0" destOrd="0" parTransId="{0FA910C8-EC16-4B9F-AEF2-A94D6F64605E}" sibTransId="{B6985E6F-BBC8-4B64-91C1-8BE96218C69B}"/>
    <dgm:cxn modelId="{1F6079C7-C3B7-4D43-8114-807C2E725F81}" type="presOf" srcId="{0F609D79-9C5C-41B2-86CC-0F4176001978}" destId="{03CBDA7F-5DF5-4FD3-88A3-FC1A2EE8007A}" srcOrd="0" destOrd="2" presId="urn:microsoft.com/office/officeart/2005/8/layout/hList1"/>
    <dgm:cxn modelId="{898EC4BF-4DA0-4DE5-A1B5-9F14A706FAAC}" type="presOf" srcId="{3950B057-3521-4992-B7F8-D087FD12F592}" destId="{E24B8C17-E1B2-4790-A00F-97109DE77342}" srcOrd="0" destOrd="0" presId="urn:microsoft.com/office/officeart/2005/8/layout/hList1"/>
    <dgm:cxn modelId="{1A5EE939-678B-44BF-A5D9-B8CECAAB3B97}" type="presOf" srcId="{41154768-EED2-4AD8-8BD4-5F8DD4480DDA}" destId="{B929359A-6B69-4913-8699-AFAB54BB6862}" srcOrd="0" destOrd="0" presId="urn:microsoft.com/office/officeart/2005/8/layout/hList1"/>
    <dgm:cxn modelId="{B434F54E-5378-494C-A3F3-F50F97D0BC0E}" type="presOf" srcId="{DF625FC6-705D-4AC1-B147-65FA3246B58D}" destId="{03CBDA7F-5DF5-4FD3-88A3-FC1A2EE8007A}" srcOrd="0" destOrd="1" presId="urn:microsoft.com/office/officeart/2005/8/layout/hList1"/>
    <dgm:cxn modelId="{45D327B4-8171-4080-AA8C-523DE553543D}" type="presOf" srcId="{D5CECBDB-65E2-48A8-97D8-CBCC25145699}" destId="{03CBDA7F-5DF5-4FD3-88A3-FC1A2EE8007A}" srcOrd="0" destOrd="10" presId="urn:microsoft.com/office/officeart/2005/8/layout/hList1"/>
    <dgm:cxn modelId="{FB5B71D3-B415-4723-829D-AC8710944601}" srcId="{6A1A1068-3486-4B68-A094-EDE915C88CB6}" destId="{06DAAAD1-45E8-42A0-9623-1EE42ABD413C}" srcOrd="2" destOrd="0" parTransId="{071BB501-661F-4BA0-A607-45DFC79E25B7}" sibTransId="{23E9BD69-16E1-4B2E-B3F8-34F64256369D}"/>
    <dgm:cxn modelId="{5B046256-908A-4C89-A306-C181358CA2DD}" type="presOf" srcId="{4332686D-13F9-4B37-8626-34A47F4579E1}" destId="{03CBDA7F-5DF5-4FD3-88A3-FC1A2EE8007A}" srcOrd="0" destOrd="4" presId="urn:microsoft.com/office/officeart/2005/8/layout/hList1"/>
    <dgm:cxn modelId="{D660728A-65D3-4D47-892B-D324944DC3EB}" srcId="{6A1A1068-3486-4B68-A094-EDE915C88CB6}" destId="{0F609D79-9C5C-41B2-86CC-0F4176001978}" srcOrd="1" destOrd="0" parTransId="{560F9863-5637-45BF-9F75-97293BCB475B}" sibTransId="{A77A60C9-2ABB-45A5-B31E-6F37A4B599F1}"/>
    <dgm:cxn modelId="{5C776283-FF4D-4AC3-9EF3-1F1B9575E472}" type="presOf" srcId="{93855C1C-9B05-4603-B72B-74FB7FFC9179}" destId="{0D0A4C26-2440-4520-9ED2-599157C4FA81}" srcOrd="0" destOrd="0" presId="urn:microsoft.com/office/officeart/2005/8/layout/hList1"/>
    <dgm:cxn modelId="{D88A0602-CDA2-4976-B374-AA14E896F7C4}" type="presOf" srcId="{B028371C-497D-401E-82BE-62AC2E42D75B}" destId="{CAF9343C-40BF-4934-8D7D-67AD759E2F68}" srcOrd="0" destOrd="0" presId="urn:microsoft.com/office/officeart/2005/8/layout/hList1"/>
    <dgm:cxn modelId="{7741BE09-BE93-4B60-ADB0-6D726A3B55A8}" srcId="{532B6974-BC54-4B23-BF4A-3B13E3D085C3}" destId="{EED827E8-09E7-4564-A9BF-3E8F92A3AF20}" srcOrd="1" destOrd="0" parTransId="{F2C70074-8058-4F8B-8877-D299568B866B}" sibTransId="{3F17D5C0-48BF-4FEF-86B8-79BB52B70073}"/>
    <dgm:cxn modelId="{FBE5C438-819C-4FA7-9BAB-833A3C0F482A}" type="presOf" srcId="{1E0ABEB8-2866-4332-9ABD-0AE74451083E}" destId="{03CBDA7F-5DF5-4FD3-88A3-FC1A2EE8007A}" srcOrd="0" destOrd="8" presId="urn:microsoft.com/office/officeart/2005/8/layout/hList1"/>
    <dgm:cxn modelId="{CABED528-AFFA-4598-8526-08C018C58ADD}" type="presOf" srcId="{F80A2D7A-7C36-4770-BD2B-80598E66ED03}" destId="{03CBDA7F-5DF5-4FD3-88A3-FC1A2EE8007A}" srcOrd="0" destOrd="7" presId="urn:microsoft.com/office/officeart/2005/8/layout/hList1"/>
    <dgm:cxn modelId="{87F8AF7C-46C3-44F9-AB2C-7A8EF69A3896}" type="presOf" srcId="{06DAAAD1-45E8-42A0-9623-1EE42ABD413C}" destId="{03CBDA7F-5DF5-4FD3-88A3-FC1A2EE8007A}" srcOrd="0" destOrd="3" presId="urn:microsoft.com/office/officeart/2005/8/layout/hList1"/>
    <dgm:cxn modelId="{DA51B365-BB1E-462B-87E5-C3A2B0660961}" type="presOf" srcId="{EED827E8-09E7-4564-A9BF-3E8F92A3AF20}" destId="{E24B8C17-E1B2-4790-A00F-97109DE77342}" srcOrd="0" destOrd="1" presId="urn:microsoft.com/office/officeart/2005/8/layout/hList1"/>
    <dgm:cxn modelId="{9A3A1034-2B77-4F82-B8B6-8E6C7D1CA653}" srcId="{B028371C-497D-401E-82BE-62AC2E42D75B}" destId="{00ACE8E8-7199-4A47-B730-60E36107671E}" srcOrd="1" destOrd="0" parTransId="{CEB9B14D-76BC-4DDC-9D32-297FC2A6861B}" sibTransId="{C47CBB10-4CC4-4118-9ED9-0C2D6355EA5C}"/>
    <dgm:cxn modelId="{09042BE4-AA7E-441D-B26E-5905DD3D6567}" type="presOf" srcId="{6A1A1068-3486-4B68-A094-EDE915C88CB6}" destId="{03CBDA7F-5DF5-4FD3-88A3-FC1A2EE8007A}" srcOrd="0" destOrd="0" presId="urn:microsoft.com/office/officeart/2005/8/layout/hList1"/>
    <dgm:cxn modelId="{7571E4F6-2BE6-4B08-845A-28E6A602B9B6}" type="presOf" srcId="{6193250E-0B92-4761-A4E7-AF9DD85239F3}" destId="{F9129FF5-BF8D-4CA6-8FBA-99BF9B613AE9}" srcOrd="0" destOrd="0" presId="urn:microsoft.com/office/officeart/2005/8/layout/hList1"/>
    <dgm:cxn modelId="{6631E089-CD31-40C6-9E9B-1DF54F830239}" type="presOf" srcId="{004EF799-CD4E-4921-9C7B-F0791230E70F}" destId="{C868EA7A-4D26-480E-BE28-0AC00474AA03}" srcOrd="0" destOrd="0" presId="urn:microsoft.com/office/officeart/2005/8/layout/hList1"/>
    <dgm:cxn modelId="{72FBF0FE-B3A5-4F78-A9AF-D538D953744A}" srcId="{6A1A1068-3486-4B68-A094-EDE915C88CB6}" destId="{DF625FC6-705D-4AC1-B147-65FA3246B58D}" srcOrd="0" destOrd="0" parTransId="{E3FCD1AD-C63F-491F-AA49-C1B1C422DB42}" sibTransId="{90A9C6FC-CA23-438A-B2B7-08B53C0CE750}"/>
    <dgm:cxn modelId="{5603510A-B330-4CFC-88E6-388F8EAA915A}" type="presOf" srcId="{532B6974-BC54-4B23-BF4A-3B13E3D085C3}" destId="{8A6A52A6-3EBC-4ADC-9F1F-F115DF369E16}" srcOrd="0" destOrd="0" presId="urn:microsoft.com/office/officeart/2005/8/layout/hList1"/>
    <dgm:cxn modelId="{69B6B6DE-AF34-4AD4-B2CF-EE1A13923E4B}" type="presParOf" srcId="{F9129FF5-BF8D-4CA6-8FBA-99BF9B613AE9}" destId="{3D188299-5CB8-4732-B6FB-D04BEBA0434B}" srcOrd="0" destOrd="0" presId="urn:microsoft.com/office/officeart/2005/8/layout/hList1"/>
    <dgm:cxn modelId="{7F24923F-DA8B-4D0F-B129-0FED9DE49B58}" type="presParOf" srcId="{3D188299-5CB8-4732-B6FB-D04BEBA0434B}" destId="{CAF9343C-40BF-4934-8D7D-67AD759E2F68}" srcOrd="0" destOrd="0" presId="urn:microsoft.com/office/officeart/2005/8/layout/hList1"/>
    <dgm:cxn modelId="{0ACBA1E6-CA0A-44EC-ACF2-FBCF48268AD6}" type="presParOf" srcId="{3D188299-5CB8-4732-B6FB-D04BEBA0434B}" destId="{0D0A4C26-2440-4520-9ED2-599157C4FA81}" srcOrd="1" destOrd="0" presId="urn:microsoft.com/office/officeart/2005/8/layout/hList1"/>
    <dgm:cxn modelId="{A2D327F7-F0A9-42A5-836F-75830FB3E51D}" type="presParOf" srcId="{F9129FF5-BF8D-4CA6-8FBA-99BF9B613AE9}" destId="{F2EA3F3C-6233-4D29-B3A4-B217383BFBA9}" srcOrd="1" destOrd="0" presId="urn:microsoft.com/office/officeart/2005/8/layout/hList1"/>
    <dgm:cxn modelId="{5B66E28F-9D13-4D49-ABBB-07B7BAA8B981}" type="presParOf" srcId="{F9129FF5-BF8D-4CA6-8FBA-99BF9B613AE9}" destId="{DA2383DA-FCC0-43F6-88B0-0569EB3A9CAA}" srcOrd="2" destOrd="0" presId="urn:microsoft.com/office/officeart/2005/8/layout/hList1"/>
    <dgm:cxn modelId="{3BA0151E-E7D6-4222-9872-FBA10C78AA66}" type="presParOf" srcId="{DA2383DA-FCC0-43F6-88B0-0569EB3A9CAA}" destId="{B929359A-6B69-4913-8699-AFAB54BB6862}" srcOrd="0" destOrd="0" presId="urn:microsoft.com/office/officeart/2005/8/layout/hList1"/>
    <dgm:cxn modelId="{1F14E736-6740-42D8-A26D-B3776BDC2FB8}" type="presParOf" srcId="{DA2383DA-FCC0-43F6-88B0-0569EB3A9CAA}" destId="{C868EA7A-4D26-480E-BE28-0AC00474AA03}" srcOrd="1" destOrd="0" presId="urn:microsoft.com/office/officeart/2005/8/layout/hList1"/>
    <dgm:cxn modelId="{10022545-D78B-4218-A482-72FCFCB14877}" type="presParOf" srcId="{F9129FF5-BF8D-4CA6-8FBA-99BF9B613AE9}" destId="{14BF047D-443E-48AB-9430-76AFA658B391}" srcOrd="3" destOrd="0" presId="urn:microsoft.com/office/officeart/2005/8/layout/hList1"/>
    <dgm:cxn modelId="{FFD9CFEF-A96D-4D38-8AC6-0B415A9E60A1}" type="presParOf" srcId="{F9129FF5-BF8D-4CA6-8FBA-99BF9B613AE9}" destId="{6C575D9C-80EF-42A7-A8FE-3C1B70CFEAF1}" srcOrd="4" destOrd="0" presId="urn:microsoft.com/office/officeart/2005/8/layout/hList1"/>
    <dgm:cxn modelId="{A518DCFA-846F-48CD-A275-EB301B2065C6}" type="presParOf" srcId="{6C575D9C-80EF-42A7-A8FE-3C1B70CFEAF1}" destId="{8A6A52A6-3EBC-4ADC-9F1F-F115DF369E16}" srcOrd="0" destOrd="0" presId="urn:microsoft.com/office/officeart/2005/8/layout/hList1"/>
    <dgm:cxn modelId="{CD84593A-83D1-4800-A1B4-7F891095F7EB}" type="presParOf" srcId="{6C575D9C-80EF-42A7-A8FE-3C1B70CFEAF1}" destId="{E24B8C17-E1B2-4790-A00F-97109DE77342}" srcOrd="1" destOrd="0" presId="urn:microsoft.com/office/officeart/2005/8/layout/hList1"/>
    <dgm:cxn modelId="{80BEE946-EA8C-4B9E-8F4A-ECD882126C51}" type="presParOf" srcId="{F9129FF5-BF8D-4CA6-8FBA-99BF9B613AE9}" destId="{4FA84140-17C9-420F-9BEF-1F0C13207C1D}" srcOrd="5" destOrd="0" presId="urn:microsoft.com/office/officeart/2005/8/layout/hList1"/>
    <dgm:cxn modelId="{15566944-998D-42AD-976C-E3A0322965C8}" type="presParOf" srcId="{F9129FF5-BF8D-4CA6-8FBA-99BF9B613AE9}" destId="{0C673D9A-0423-4F71-97B6-41985B6E0C0C}" srcOrd="6" destOrd="0" presId="urn:microsoft.com/office/officeart/2005/8/layout/hList1"/>
    <dgm:cxn modelId="{ABF5D413-F542-4FFA-BAC3-BC088A8A8ADB}" type="presParOf" srcId="{0C673D9A-0423-4F71-97B6-41985B6E0C0C}" destId="{CF7C92C1-2D0E-4EC0-8F60-CBB311516679}" srcOrd="0" destOrd="0" presId="urn:microsoft.com/office/officeart/2005/8/layout/hList1"/>
    <dgm:cxn modelId="{BFF3BB34-90EA-494D-BC99-CF4129B7F215}" type="presParOf" srcId="{0C673D9A-0423-4F71-97B6-41985B6E0C0C}" destId="{03CBDA7F-5DF5-4FD3-88A3-FC1A2EE8007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EC017-15C8-43AE-A496-4A539BAA7C97}">
      <dsp:nvSpPr>
        <dsp:cNvPr id="0" name=""/>
        <dsp:cNvSpPr/>
      </dsp:nvSpPr>
      <dsp:spPr>
        <a:xfrm rot="5400000">
          <a:off x="-97981" y="102038"/>
          <a:ext cx="653213" cy="45724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rtl="0">
            <a:lnSpc>
              <a:spcPct val="90000"/>
            </a:lnSpc>
            <a:spcBef>
              <a:spcPct val="0"/>
            </a:spcBef>
            <a:spcAft>
              <a:spcPct val="35000"/>
            </a:spcAft>
          </a:pPr>
          <a:r>
            <a:rPr lang="it-IT" sz="1600" b="0" i="0" u="sng" kern="1200">
              <a:solidFill>
                <a:schemeClr val="tx1"/>
              </a:solidFill>
              <a:latin typeface="Arial" pitchFamily="34" charset="0"/>
              <a:cs typeface="Arial" pitchFamily="34" charset="0"/>
            </a:rPr>
            <a:t>1</a:t>
          </a:r>
          <a:endParaRPr lang="it-IT" sz="1600" b="0" kern="1200" dirty="0">
            <a:solidFill>
              <a:schemeClr val="tx1"/>
            </a:solidFill>
            <a:latin typeface="Arial" pitchFamily="34" charset="0"/>
            <a:cs typeface="Arial" pitchFamily="34" charset="0"/>
          </a:endParaRPr>
        </a:p>
      </dsp:txBody>
      <dsp:txXfrm rot="5400000">
        <a:off x="-97981" y="102038"/>
        <a:ext cx="653213" cy="457249"/>
      </dsp:txXfrm>
    </dsp:sp>
    <dsp:sp modelId="{0C7B40EB-6CF8-44B7-B876-CE988C016AB7}">
      <dsp:nvSpPr>
        <dsp:cNvPr id="0" name=""/>
        <dsp:cNvSpPr/>
      </dsp:nvSpPr>
      <dsp:spPr>
        <a:xfrm rot="5400000">
          <a:off x="4120674" y="-3659369"/>
          <a:ext cx="424811" cy="775166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it-IT" sz="1600" b="0" i="0" u="sng" kern="1200">
              <a:solidFill>
                <a:schemeClr val="tx1"/>
              </a:solidFill>
              <a:latin typeface="Arial" pitchFamily="34" charset="0"/>
              <a:cs typeface="Arial" pitchFamily="34" charset="0"/>
            </a:rPr>
            <a:t>Fornire prodotti e servizi di qualità ai clienti</a:t>
          </a:r>
          <a:endParaRPr lang="it-IT" sz="1600" b="0" kern="1200" dirty="0">
            <a:solidFill>
              <a:schemeClr val="tx1"/>
            </a:solidFill>
            <a:latin typeface="Arial" pitchFamily="34" charset="0"/>
            <a:cs typeface="Arial" pitchFamily="34" charset="0"/>
          </a:endParaRPr>
        </a:p>
      </dsp:txBody>
      <dsp:txXfrm rot="5400000">
        <a:off x="4120674" y="-3659369"/>
        <a:ext cx="424811" cy="7751662"/>
      </dsp:txXfrm>
    </dsp:sp>
    <dsp:sp modelId="{F7FE6973-5640-451C-8E75-AF6E9298EDF9}">
      <dsp:nvSpPr>
        <dsp:cNvPr id="0" name=""/>
        <dsp:cNvSpPr/>
      </dsp:nvSpPr>
      <dsp:spPr>
        <a:xfrm rot="5400000">
          <a:off x="-97981" y="669150"/>
          <a:ext cx="653213" cy="45724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rtl="0">
            <a:lnSpc>
              <a:spcPct val="90000"/>
            </a:lnSpc>
            <a:spcBef>
              <a:spcPct val="0"/>
            </a:spcBef>
            <a:spcAft>
              <a:spcPct val="35000"/>
            </a:spcAft>
          </a:pPr>
          <a:r>
            <a:rPr lang="it-IT" sz="1600" b="0" i="0" u="sng" kern="1200">
              <a:solidFill>
                <a:schemeClr val="tx1"/>
              </a:solidFill>
              <a:latin typeface="Arial" pitchFamily="34" charset="0"/>
              <a:cs typeface="Arial" pitchFamily="34" charset="0"/>
            </a:rPr>
            <a:t>2</a:t>
          </a:r>
          <a:endParaRPr lang="it-IT" sz="1600" b="0" kern="1200" dirty="0">
            <a:solidFill>
              <a:schemeClr val="tx1"/>
            </a:solidFill>
            <a:latin typeface="Arial" pitchFamily="34" charset="0"/>
            <a:cs typeface="Arial" pitchFamily="34" charset="0"/>
          </a:endParaRPr>
        </a:p>
      </dsp:txBody>
      <dsp:txXfrm rot="5400000">
        <a:off x="-97981" y="669150"/>
        <a:ext cx="653213" cy="457249"/>
      </dsp:txXfrm>
    </dsp:sp>
    <dsp:sp modelId="{FC8D9899-8476-4328-9F54-5B4A056F97B1}">
      <dsp:nvSpPr>
        <dsp:cNvPr id="0" name=""/>
        <dsp:cNvSpPr/>
      </dsp:nvSpPr>
      <dsp:spPr>
        <a:xfrm rot="5400000">
          <a:off x="4120786" y="-3092368"/>
          <a:ext cx="424588" cy="775166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it-IT" sz="1600" b="0" i="0" u="sng" kern="1200">
              <a:solidFill>
                <a:schemeClr val="tx1"/>
              </a:solidFill>
              <a:latin typeface="Arial" pitchFamily="34" charset="0"/>
              <a:cs typeface="Arial" pitchFamily="34" charset="0"/>
            </a:rPr>
            <a:t>Creare posti di lavoro decenti, investendo nello sviluppo della produzione e delle risorse umane</a:t>
          </a:r>
          <a:endParaRPr lang="it-IT" sz="1600" b="0" kern="1200" dirty="0">
            <a:solidFill>
              <a:schemeClr val="tx1"/>
            </a:solidFill>
            <a:latin typeface="Arial" pitchFamily="34" charset="0"/>
            <a:cs typeface="Arial" pitchFamily="34" charset="0"/>
          </a:endParaRPr>
        </a:p>
      </dsp:txBody>
      <dsp:txXfrm rot="5400000">
        <a:off x="4120786" y="-3092368"/>
        <a:ext cx="424588" cy="7751662"/>
      </dsp:txXfrm>
    </dsp:sp>
    <dsp:sp modelId="{DF549A6F-5319-452E-89C2-E80511B73559}">
      <dsp:nvSpPr>
        <dsp:cNvPr id="0" name=""/>
        <dsp:cNvSpPr/>
      </dsp:nvSpPr>
      <dsp:spPr>
        <a:xfrm rot="5400000">
          <a:off x="-97981" y="1236263"/>
          <a:ext cx="653213" cy="45724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rtl="0">
            <a:lnSpc>
              <a:spcPct val="90000"/>
            </a:lnSpc>
            <a:spcBef>
              <a:spcPct val="0"/>
            </a:spcBef>
            <a:spcAft>
              <a:spcPct val="35000"/>
            </a:spcAft>
          </a:pPr>
          <a:r>
            <a:rPr lang="it-IT" sz="1600" b="0" i="0" u="sng" kern="1200">
              <a:solidFill>
                <a:schemeClr val="tx1"/>
              </a:solidFill>
              <a:latin typeface="Arial" pitchFamily="34" charset="0"/>
              <a:cs typeface="Arial" pitchFamily="34" charset="0"/>
            </a:rPr>
            <a:t>3</a:t>
          </a:r>
          <a:endParaRPr lang="it-IT" sz="1600" b="0" kern="1200" dirty="0">
            <a:solidFill>
              <a:schemeClr val="tx1"/>
            </a:solidFill>
            <a:latin typeface="Arial" pitchFamily="34" charset="0"/>
            <a:cs typeface="Arial" pitchFamily="34" charset="0"/>
          </a:endParaRPr>
        </a:p>
      </dsp:txBody>
      <dsp:txXfrm rot="5400000">
        <a:off x="-97981" y="1236263"/>
        <a:ext cx="653213" cy="457249"/>
      </dsp:txXfrm>
    </dsp:sp>
    <dsp:sp modelId="{D13301C7-F974-42D0-BE7C-AF533E7C9F06}">
      <dsp:nvSpPr>
        <dsp:cNvPr id="0" name=""/>
        <dsp:cNvSpPr/>
      </dsp:nvSpPr>
      <dsp:spPr>
        <a:xfrm rot="5400000">
          <a:off x="4120786" y="-2525256"/>
          <a:ext cx="424588" cy="775166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it-IT" sz="1600" b="0" i="0" u="sng" kern="1200">
              <a:solidFill>
                <a:schemeClr val="tx1"/>
              </a:solidFill>
              <a:latin typeface="Arial" pitchFamily="34" charset="0"/>
              <a:cs typeface="Arial" pitchFamily="34" charset="0"/>
            </a:rPr>
            <a:t>Stretta conformità alle leggi in materia di tributi, occupazione, ambiente o altro</a:t>
          </a:r>
          <a:endParaRPr lang="it-IT" sz="1600" b="0" kern="1200" dirty="0">
            <a:solidFill>
              <a:schemeClr val="tx1"/>
            </a:solidFill>
            <a:latin typeface="Arial" pitchFamily="34" charset="0"/>
            <a:cs typeface="Arial" pitchFamily="34" charset="0"/>
          </a:endParaRPr>
        </a:p>
      </dsp:txBody>
      <dsp:txXfrm rot="5400000">
        <a:off x="4120786" y="-2525256"/>
        <a:ext cx="424588" cy="7751662"/>
      </dsp:txXfrm>
    </dsp:sp>
    <dsp:sp modelId="{AB622191-67E6-468D-B7E4-8F869650F1A1}">
      <dsp:nvSpPr>
        <dsp:cNvPr id="0" name=""/>
        <dsp:cNvSpPr/>
      </dsp:nvSpPr>
      <dsp:spPr>
        <a:xfrm rot="5400000">
          <a:off x="-97981" y="1803375"/>
          <a:ext cx="653213" cy="45724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rtl="0">
            <a:lnSpc>
              <a:spcPct val="90000"/>
            </a:lnSpc>
            <a:spcBef>
              <a:spcPct val="0"/>
            </a:spcBef>
            <a:spcAft>
              <a:spcPct val="35000"/>
            </a:spcAft>
          </a:pPr>
          <a:r>
            <a:rPr lang="it-IT" sz="1600" b="0" i="0" u="sng" kern="1200">
              <a:solidFill>
                <a:schemeClr val="tx1"/>
              </a:solidFill>
              <a:latin typeface="Arial" pitchFamily="34" charset="0"/>
              <a:cs typeface="Arial" pitchFamily="34" charset="0"/>
            </a:rPr>
            <a:t>4</a:t>
          </a:r>
          <a:endParaRPr lang="it-IT" sz="1600" b="0" kern="1200" dirty="0">
            <a:solidFill>
              <a:schemeClr val="tx1"/>
            </a:solidFill>
            <a:latin typeface="Arial" pitchFamily="34" charset="0"/>
            <a:cs typeface="Arial" pitchFamily="34" charset="0"/>
          </a:endParaRPr>
        </a:p>
      </dsp:txBody>
      <dsp:txXfrm rot="5400000">
        <a:off x="-97981" y="1803375"/>
        <a:ext cx="653213" cy="457249"/>
      </dsp:txXfrm>
    </dsp:sp>
    <dsp:sp modelId="{EEED96B3-3180-4F41-920C-7124B289B1B3}">
      <dsp:nvSpPr>
        <dsp:cNvPr id="0" name=""/>
        <dsp:cNvSpPr/>
      </dsp:nvSpPr>
      <dsp:spPr>
        <a:xfrm rot="5400000">
          <a:off x="4120786" y="-1958143"/>
          <a:ext cx="424588" cy="775166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it-IT" sz="1600" b="0" i="0" u="sng" kern="1200">
              <a:solidFill>
                <a:schemeClr val="tx1"/>
              </a:solidFill>
              <a:latin typeface="Arial" pitchFamily="34" charset="0"/>
              <a:cs typeface="Arial" pitchFamily="34" charset="0"/>
            </a:rPr>
            <a:t>Integrità e reciprocità nei rapporti con tutti gli stakeholder</a:t>
          </a:r>
          <a:endParaRPr lang="it-IT" sz="1600" b="0" kern="1200" dirty="0">
            <a:solidFill>
              <a:schemeClr val="tx1"/>
            </a:solidFill>
            <a:latin typeface="Arial" pitchFamily="34" charset="0"/>
            <a:cs typeface="Arial" pitchFamily="34" charset="0"/>
          </a:endParaRPr>
        </a:p>
      </dsp:txBody>
      <dsp:txXfrm rot="5400000">
        <a:off x="4120786" y="-1958143"/>
        <a:ext cx="424588" cy="7751662"/>
      </dsp:txXfrm>
    </dsp:sp>
    <dsp:sp modelId="{339E1EC5-661A-41E7-9618-F07EF783B06E}">
      <dsp:nvSpPr>
        <dsp:cNvPr id="0" name=""/>
        <dsp:cNvSpPr/>
      </dsp:nvSpPr>
      <dsp:spPr>
        <a:xfrm rot="5400000">
          <a:off x="-97981" y="2370487"/>
          <a:ext cx="653213" cy="45724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rtl="0">
            <a:lnSpc>
              <a:spcPct val="90000"/>
            </a:lnSpc>
            <a:spcBef>
              <a:spcPct val="0"/>
            </a:spcBef>
            <a:spcAft>
              <a:spcPct val="35000"/>
            </a:spcAft>
          </a:pPr>
          <a:r>
            <a:rPr lang="it-IT" sz="1600" b="0" i="0" u="sng" kern="1200">
              <a:solidFill>
                <a:schemeClr val="tx1"/>
              </a:solidFill>
              <a:latin typeface="Arial" pitchFamily="34" charset="0"/>
              <a:cs typeface="Arial" pitchFamily="34" charset="0"/>
            </a:rPr>
            <a:t>5</a:t>
          </a:r>
          <a:endParaRPr lang="it-IT" sz="1600" b="0" kern="1200" dirty="0">
            <a:solidFill>
              <a:schemeClr val="tx1"/>
            </a:solidFill>
            <a:latin typeface="Arial" pitchFamily="34" charset="0"/>
            <a:cs typeface="Arial" pitchFamily="34" charset="0"/>
          </a:endParaRPr>
        </a:p>
      </dsp:txBody>
      <dsp:txXfrm rot="5400000">
        <a:off x="-97981" y="2370487"/>
        <a:ext cx="653213" cy="457249"/>
      </dsp:txXfrm>
    </dsp:sp>
    <dsp:sp modelId="{A2349C92-D827-4D22-B730-8F87B4A7AD2E}">
      <dsp:nvSpPr>
        <dsp:cNvPr id="0" name=""/>
        <dsp:cNvSpPr/>
      </dsp:nvSpPr>
      <dsp:spPr>
        <a:xfrm rot="5400000">
          <a:off x="4120786" y="-1391031"/>
          <a:ext cx="424588" cy="775166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it-IT" sz="1600" b="0" i="0" u="sng" kern="1200">
              <a:solidFill>
                <a:schemeClr val="tx1"/>
              </a:solidFill>
              <a:latin typeface="Arial" pitchFamily="34" charset="0"/>
              <a:cs typeface="Arial" pitchFamily="34" charset="0"/>
            </a:rPr>
            <a:t>Fare affari in maniera efficiente per creare un valore aggiunto economico e migliorare la competitività nazionale a vantaggio dei soci e della società;</a:t>
          </a:r>
          <a:endParaRPr lang="it-IT" sz="1600" b="0" kern="1200" dirty="0">
            <a:solidFill>
              <a:schemeClr val="tx1"/>
            </a:solidFill>
            <a:latin typeface="Arial" pitchFamily="34" charset="0"/>
            <a:cs typeface="Arial" pitchFamily="34" charset="0"/>
          </a:endParaRPr>
        </a:p>
      </dsp:txBody>
      <dsp:txXfrm rot="5400000">
        <a:off x="4120786" y="-1391031"/>
        <a:ext cx="424588" cy="7751662"/>
      </dsp:txXfrm>
    </dsp:sp>
    <dsp:sp modelId="{4A71986E-6E84-467A-B027-ACB013EFD2AD}">
      <dsp:nvSpPr>
        <dsp:cNvPr id="0" name=""/>
        <dsp:cNvSpPr/>
      </dsp:nvSpPr>
      <dsp:spPr>
        <a:xfrm rot="5400000">
          <a:off x="-97981" y="2937600"/>
          <a:ext cx="653213" cy="45724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rtl="0">
            <a:lnSpc>
              <a:spcPct val="90000"/>
            </a:lnSpc>
            <a:spcBef>
              <a:spcPct val="0"/>
            </a:spcBef>
            <a:spcAft>
              <a:spcPct val="35000"/>
            </a:spcAft>
          </a:pPr>
          <a:r>
            <a:rPr lang="it-IT" sz="1600" b="0" i="0" u="sng" kern="1200">
              <a:solidFill>
                <a:schemeClr val="tx1"/>
              </a:solidFill>
              <a:latin typeface="Arial" pitchFamily="34" charset="0"/>
              <a:cs typeface="Arial" pitchFamily="34" charset="0"/>
            </a:rPr>
            <a:t>6</a:t>
          </a:r>
          <a:endParaRPr lang="it-IT" sz="1600" b="0" kern="1200" dirty="0">
            <a:solidFill>
              <a:schemeClr val="tx1"/>
            </a:solidFill>
            <a:latin typeface="Arial" pitchFamily="34" charset="0"/>
            <a:cs typeface="Arial" pitchFamily="34" charset="0"/>
          </a:endParaRPr>
        </a:p>
      </dsp:txBody>
      <dsp:txXfrm rot="5400000">
        <a:off x="-97981" y="2937600"/>
        <a:ext cx="653213" cy="457249"/>
      </dsp:txXfrm>
    </dsp:sp>
    <dsp:sp modelId="{5642F160-706F-4845-85B2-05863E4F5368}">
      <dsp:nvSpPr>
        <dsp:cNvPr id="0" name=""/>
        <dsp:cNvSpPr/>
      </dsp:nvSpPr>
      <dsp:spPr>
        <a:xfrm rot="5400000">
          <a:off x="4120786" y="-823919"/>
          <a:ext cx="424588" cy="775166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it-IT" sz="1600" b="0" i="0" u="sng" kern="1200">
              <a:solidFill>
                <a:schemeClr val="tx1"/>
              </a:solidFill>
              <a:latin typeface="Arial" pitchFamily="34" charset="0"/>
              <a:cs typeface="Arial" pitchFamily="34" charset="0"/>
            </a:rPr>
            <a:t>Integrare le aspettative pubbliche e in genere accettare l’etica nella prassi aziendale</a:t>
          </a:r>
          <a:endParaRPr lang="it-IT" sz="1600" b="0" kern="1200" dirty="0">
            <a:solidFill>
              <a:schemeClr val="tx1"/>
            </a:solidFill>
            <a:latin typeface="Arial" pitchFamily="34" charset="0"/>
            <a:cs typeface="Arial" pitchFamily="34" charset="0"/>
          </a:endParaRPr>
        </a:p>
      </dsp:txBody>
      <dsp:txXfrm rot="5400000">
        <a:off x="4120786" y="-823919"/>
        <a:ext cx="424588" cy="7751662"/>
      </dsp:txXfrm>
    </dsp:sp>
    <dsp:sp modelId="{98693331-6ECE-4A8E-9501-6950931C50A2}">
      <dsp:nvSpPr>
        <dsp:cNvPr id="0" name=""/>
        <dsp:cNvSpPr/>
      </dsp:nvSpPr>
      <dsp:spPr>
        <a:xfrm rot="5400000">
          <a:off x="-97981" y="3504712"/>
          <a:ext cx="653213" cy="45724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rtl="0">
            <a:lnSpc>
              <a:spcPct val="90000"/>
            </a:lnSpc>
            <a:spcBef>
              <a:spcPct val="0"/>
            </a:spcBef>
            <a:spcAft>
              <a:spcPct val="35000"/>
            </a:spcAft>
          </a:pPr>
          <a:r>
            <a:rPr lang="it-IT" sz="1600" b="0" i="0" u="sng" kern="1200">
              <a:solidFill>
                <a:schemeClr val="tx1"/>
              </a:solidFill>
              <a:latin typeface="Arial" pitchFamily="34" charset="0"/>
              <a:cs typeface="Arial" pitchFamily="34" charset="0"/>
            </a:rPr>
            <a:t>7</a:t>
          </a:r>
          <a:endParaRPr lang="it-IT" sz="1600" b="0" kern="1200" dirty="0">
            <a:solidFill>
              <a:schemeClr val="tx1"/>
            </a:solidFill>
            <a:latin typeface="Arial" pitchFamily="34" charset="0"/>
            <a:cs typeface="Arial" pitchFamily="34" charset="0"/>
          </a:endParaRPr>
        </a:p>
      </dsp:txBody>
      <dsp:txXfrm rot="5400000">
        <a:off x="-97981" y="3504712"/>
        <a:ext cx="653213" cy="457249"/>
      </dsp:txXfrm>
    </dsp:sp>
    <dsp:sp modelId="{0C795768-2AD9-464A-B386-55A23118CA9D}">
      <dsp:nvSpPr>
        <dsp:cNvPr id="0" name=""/>
        <dsp:cNvSpPr/>
      </dsp:nvSpPr>
      <dsp:spPr>
        <a:xfrm rot="5400000">
          <a:off x="4120786" y="-256806"/>
          <a:ext cx="424588" cy="775166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it-IT" sz="1600" b="0" i="0" u="sng" kern="1200">
              <a:solidFill>
                <a:schemeClr val="tx1"/>
              </a:solidFill>
              <a:latin typeface="Arial" pitchFamily="34" charset="0"/>
              <a:cs typeface="Arial" pitchFamily="34" charset="0"/>
            </a:rPr>
            <a:t>Contribuire all’evoluzione della società civile con partenariati e progetti di sviluppo sociale.</a:t>
          </a:r>
          <a:endParaRPr lang="it-IT" sz="1600" b="0" kern="1200" dirty="0">
            <a:solidFill>
              <a:schemeClr val="tx1"/>
            </a:solidFill>
            <a:latin typeface="Arial" pitchFamily="34" charset="0"/>
            <a:cs typeface="Arial" pitchFamily="34" charset="0"/>
          </a:endParaRPr>
        </a:p>
      </dsp:txBody>
      <dsp:txXfrm rot="5400000">
        <a:off x="4120786" y="-256806"/>
        <a:ext cx="424588" cy="77516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F9343C-40BF-4934-8D7D-67AD759E2F68}">
      <dsp:nvSpPr>
        <dsp:cNvPr id="0" name=""/>
        <dsp:cNvSpPr/>
      </dsp:nvSpPr>
      <dsp:spPr>
        <a:xfrm>
          <a:off x="3343" y="139184"/>
          <a:ext cx="2010360" cy="45497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l" defTabSz="577850" rtl="0">
            <a:lnSpc>
              <a:spcPct val="90000"/>
            </a:lnSpc>
            <a:spcBef>
              <a:spcPct val="0"/>
            </a:spcBef>
            <a:spcAft>
              <a:spcPct val="35000"/>
            </a:spcAft>
          </a:pPr>
          <a:r>
            <a:rPr lang="it-IT" sz="1300" b="1" i="0" u="none" kern="1200">
              <a:latin typeface="Arial" pitchFamily="34" charset="0"/>
              <a:cs typeface="Arial" pitchFamily="34" charset="0"/>
            </a:rPr>
            <a:t>COMUNICAZIONE EFFICACE</a:t>
          </a:r>
          <a:endParaRPr lang="it-IT" sz="1300" b="1" kern="1200" dirty="0">
            <a:latin typeface="Arial" pitchFamily="34" charset="0"/>
            <a:cs typeface="Arial" pitchFamily="34" charset="0"/>
          </a:endParaRPr>
        </a:p>
      </dsp:txBody>
      <dsp:txXfrm>
        <a:off x="3343" y="139184"/>
        <a:ext cx="2010360" cy="454977"/>
      </dsp:txXfrm>
    </dsp:sp>
    <dsp:sp modelId="{0D0A4C26-2440-4520-9ED2-599157C4FA81}">
      <dsp:nvSpPr>
        <dsp:cNvPr id="0" name=""/>
        <dsp:cNvSpPr/>
      </dsp:nvSpPr>
      <dsp:spPr>
        <a:xfrm>
          <a:off x="3343" y="594162"/>
          <a:ext cx="2010360" cy="3746924"/>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Abilità interpersonali per una comunicazione efficace</a:t>
          </a:r>
          <a:endParaRPr lang="it-IT" sz="1300" b="1" kern="1200" dirty="0">
            <a:latin typeface="Arial" pitchFamily="34" charset="0"/>
            <a:cs typeface="Arial" pitchFamily="34" charset="0"/>
          </a:endParaRPr>
        </a:p>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Intelligenza emotiva - La chiave per il successo!</a:t>
          </a:r>
          <a:endParaRPr lang="it-IT" sz="1300" b="1" kern="1200" dirty="0">
            <a:latin typeface="Arial" pitchFamily="34" charset="0"/>
            <a:cs typeface="Arial" pitchFamily="34" charset="0"/>
          </a:endParaRPr>
        </a:p>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Principi per una comunicazione interpersonale efficace</a:t>
          </a:r>
          <a:endParaRPr lang="it-IT" sz="1300" b="1" kern="1200" dirty="0">
            <a:latin typeface="Arial" pitchFamily="34" charset="0"/>
            <a:cs typeface="Arial" pitchFamily="34" charset="0"/>
          </a:endParaRPr>
        </a:p>
      </dsp:txBody>
      <dsp:txXfrm>
        <a:off x="3343" y="594162"/>
        <a:ext cx="2010360" cy="3746924"/>
      </dsp:txXfrm>
    </dsp:sp>
    <dsp:sp modelId="{B929359A-6B69-4913-8699-AFAB54BB6862}">
      <dsp:nvSpPr>
        <dsp:cNvPr id="0" name=""/>
        <dsp:cNvSpPr/>
      </dsp:nvSpPr>
      <dsp:spPr>
        <a:xfrm>
          <a:off x="2295154" y="139184"/>
          <a:ext cx="2010360" cy="45497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l" defTabSz="577850" rtl="0">
            <a:lnSpc>
              <a:spcPct val="90000"/>
            </a:lnSpc>
            <a:spcBef>
              <a:spcPct val="0"/>
            </a:spcBef>
            <a:spcAft>
              <a:spcPct val="35000"/>
            </a:spcAft>
          </a:pPr>
          <a:r>
            <a:rPr lang="it-IT" sz="1300" b="1" i="0" u="none" kern="1200">
              <a:latin typeface="Arial" pitchFamily="34" charset="0"/>
              <a:cs typeface="Arial" pitchFamily="34" charset="0"/>
            </a:rPr>
            <a:t>COLLABORAZIONE MULTICULTURALE</a:t>
          </a:r>
          <a:endParaRPr lang="it-IT" sz="1300" b="1" kern="1200" dirty="0">
            <a:latin typeface="Arial" pitchFamily="34" charset="0"/>
            <a:cs typeface="Arial" pitchFamily="34" charset="0"/>
          </a:endParaRPr>
        </a:p>
      </dsp:txBody>
      <dsp:txXfrm>
        <a:off x="2295154" y="139184"/>
        <a:ext cx="2010360" cy="454977"/>
      </dsp:txXfrm>
    </dsp:sp>
    <dsp:sp modelId="{C868EA7A-4D26-480E-BE28-0AC00474AA03}">
      <dsp:nvSpPr>
        <dsp:cNvPr id="0" name=""/>
        <dsp:cNvSpPr/>
      </dsp:nvSpPr>
      <dsp:spPr>
        <a:xfrm>
          <a:off x="2295154" y="594162"/>
          <a:ext cx="2010360" cy="3746924"/>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Cos’è la collaborazione</a:t>
          </a:r>
          <a:endParaRPr lang="it-IT" sz="1300" b="1" kern="1200" dirty="0">
            <a:latin typeface="Arial" pitchFamily="34" charset="0"/>
            <a:cs typeface="Arial" pitchFamily="34" charset="0"/>
          </a:endParaRPr>
        </a:p>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Linee guida per una collaborazione multiculturale</a:t>
          </a:r>
          <a:endParaRPr lang="it-IT" sz="1300" b="1" kern="1200" dirty="0">
            <a:latin typeface="Arial" pitchFamily="34" charset="0"/>
            <a:cs typeface="Arial" pitchFamily="34" charset="0"/>
          </a:endParaRPr>
        </a:p>
      </dsp:txBody>
      <dsp:txXfrm>
        <a:off x="2295154" y="594162"/>
        <a:ext cx="2010360" cy="3746924"/>
      </dsp:txXfrm>
    </dsp:sp>
    <dsp:sp modelId="{8A6A52A6-3EBC-4ADC-9F1F-F115DF369E16}">
      <dsp:nvSpPr>
        <dsp:cNvPr id="0" name=""/>
        <dsp:cNvSpPr/>
      </dsp:nvSpPr>
      <dsp:spPr>
        <a:xfrm>
          <a:off x="4586965" y="139184"/>
          <a:ext cx="2010360" cy="45497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l" defTabSz="577850" rtl="0">
            <a:lnSpc>
              <a:spcPct val="90000"/>
            </a:lnSpc>
            <a:spcBef>
              <a:spcPct val="0"/>
            </a:spcBef>
            <a:spcAft>
              <a:spcPct val="35000"/>
            </a:spcAft>
          </a:pPr>
          <a:r>
            <a:rPr lang="it-IT" sz="1300" b="1" i="0" u="none" kern="1200">
              <a:latin typeface="Arial" pitchFamily="34" charset="0"/>
              <a:ea typeface="新細明體" pitchFamily="18" charset="-120"/>
              <a:cs typeface="Arial" pitchFamily="34" charset="0"/>
            </a:rPr>
            <a:t>ETICA DEGLI AFFARI</a:t>
          </a:r>
          <a:r>
            <a:rPr lang="it-IT" sz="1300" b="0" i="0" u="none" kern="1200">
              <a:latin typeface="Arial" pitchFamily="34" charset="0"/>
              <a:ea typeface="新細明體" pitchFamily="18" charset="-120"/>
              <a:cs typeface="Arial" pitchFamily="34" charset="0"/>
            </a:rPr>
            <a:t> </a:t>
          </a:r>
          <a:endParaRPr lang="it-IT" sz="1300" b="1" kern="1200" dirty="0">
            <a:latin typeface="Arial" pitchFamily="34" charset="0"/>
            <a:cs typeface="Arial" pitchFamily="34" charset="0"/>
          </a:endParaRPr>
        </a:p>
      </dsp:txBody>
      <dsp:txXfrm>
        <a:off x="4586965" y="139184"/>
        <a:ext cx="2010360" cy="454977"/>
      </dsp:txXfrm>
    </dsp:sp>
    <dsp:sp modelId="{E24B8C17-E1B2-4790-A00F-97109DE77342}">
      <dsp:nvSpPr>
        <dsp:cNvPr id="0" name=""/>
        <dsp:cNvSpPr/>
      </dsp:nvSpPr>
      <dsp:spPr>
        <a:xfrm>
          <a:off x="4586965" y="594162"/>
          <a:ext cx="2010360" cy="3746924"/>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Etica degli affari e comportamento morale</a:t>
          </a:r>
          <a:endParaRPr lang="it-IT" sz="1300" b="1" kern="1200" dirty="0">
            <a:latin typeface="Arial" pitchFamily="34" charset="0"/>
            <a:cs typeface="Arial" pitchFamily="34" charset="0"/>
          </a:endParaRPr>
        </a:p>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Panoramica dei campi dell’etica degli affari</a:t>
          </a:r>
          <a:endParaRPr lang="it-IT" sz="1300" b="1" kern="1200" dirty="0">
            <a:latin typeface="Arial" pitchFamily="34" charset="0"/>
            <a:cs typeface="Arial" pitchFamily="34" charset="0"/>
          </a:endParaRPr>
        </a:p>
      </dsp:txBody>
      <dsp:txXfrm>
        <a:off x="4586965" y="594162"/>
        <a:ext cx="2010360" cy="3746924"/>
      </dsp:txXfrm>
    </dsp:sp>
    <dsp:sp modelId="{CF7C92C1-2D0E-4EC0-8F60-CBB311516679}">
      <dsp:nvSpPr>
        <dsp:cNvPr id="0" name=""/>
        <dsp:cNvSpPr/>
      </dsp:nvSpPr>
      <dsp:spPr>
        <a:xfrm>
          <a:off x="6878776" y="139184"/>
          <a:ext cx="2010360" cy="45497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l" defTabSz="577850" rtl="0">
            <a:lnSpc>
              <a:spcPct val="90000"/>
            </a:lnSpc>
            <a:spcBef>
              <a:spcPct val="0"/>
            </a:spcBef>
            <a:spcAft>
              <a:spcPct val="35000"/>
            </a:spcAft>
          </a:pPr>
          <a:r>
            <a:rPr lang="it-IT" sz="1300" b="1" i="0" u="none" kern="1200">
              <a:latin typeface="Arial" pitchFamily="34" charset="0"/>
              <a:ea typeface="新細明體" pitchFamily="18" charset="-120"/>
              <a:cs typeface="Arial" pitchFamily="34" charset="0"/>
            </a:rPr>
            <a:t>RESPONSABILITÀ SOCIALE D’IMPRESA</a:t>
          </a:r>
          <a:r>
            <a:rPr lang="it-IT" sz="1300" b="0" i="0" u="none" kern="1200">
              <a:latin typeface="Arial" pitchFamily="34" charset="0"/>
              <a:ea typeface="新細明體" pitchFamily="18" charset="-120"/>
              <a:cs typeface="Arial" pitchFamily="34" charset="0"/>
            </a:rPr>
            <a:t> </a:t>
          </a:r>
          <a:endParaRPr lang="it-IT" sz="1300" b="1" kern="1200" dirty="0">
            <a:latin typeface="Arial" pitchFamily="34" charset="0"/>
            <a:cs typeface="Arial" pitchFamily="34" charset="0"/>
          </a:endParaRPr>
        </a:p>
      </dsp:txBody>
      <dsp:txXfrm>
        <a:off x="6878776" y="139184"/>
        <a:ext cx="2010360" cy="454977"/>
      </dsp:txXfrm>
    </dsp:sp>
    <dsp:sp modelId="{03CBDA7F-5DF5-4FD3-88A3-FC1A2EE8007A}">
      <dsp:nvSpPr>
        <dsp:cNvPr id="0" name=""/>
        <dsp:cNvSpPr/>
      </dsp:nvSpPr>
      <dsp:spPr>
        <a:xfrm>
          <a:off x="6878776" y="594162"/>
          <a:ext cx="2010360" cy="3746924"/>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Leggi e regolamenti</a:t>
          </a:r>
          <a:r>
            <a:rPr lang="it-IT" sz="1300" b="0" i="0" u="none" kern="1200">
              <a:latin typeface="Arial" pitchFamily="34" charset="0"/>
              <a:cs typeface="Arial" pitchFamily="34" charset="0"/>
            </a:rPr>
            <a:t> </a:t>
          </a:r>
          <a:endParaRPr lang="it-IT" sz="1300" b="1" kern="1200" dirty="0">
            <a:latin typeface="Arial" pitchFamily="34" charset="0"/>
            <a:cs typeface="Arial" pitchFamily="34" charset="0"/>
          </a:endParaRPr>
        </a:p>
        <a:p>
          <a:pPr marL="228600" lvl="2"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I principi della RSI</a:t>
          </a:r>
          <a:endParaRPr lang="it-IT" sz="1300" b="1" kern="1200" dirty="0">
            <a:latin typeface="Arial" pitchFamily="34" charset="0"/>
            <a:cs typeface="Arial" pitchFamily="34" charset="0"/>
          </a:endParaRPr>
        </a:p>
        <a:p>
          <a:pPr marL="228600" lvl="2"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Un modello di RSI</a:t>
          </a:r>
          <a:endParaRPr lang="it-IT" sz="1300" b="1" kern="1200" dirty="0">
            <a:latin typeface="Arial" pitchFamily="34" charset="0"/>
            <a:cs typeface="Arial" pitchFamily="34" charset="0"/>
          </a:endParaRPr>
        </a:p>
        <a:p>
          <a:pPr marL="228600" lvl="2"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ISO 14000 - Questioni ambientali</a:t>
          </a:r>
          <a:endParaRPr lang="it-IT" sz="1300" b="1" kern="1200" dirty="0">
            <a:latin typeface="Arial" pitchFamily="34" charset="0"/>
            <a:cs typeface="Arial" pitchFamily="34" charset="0"/>
          </a:endParaRPr>
        </a:p>
        <a:p>
          <a:pPr marL="228600" lvl="2"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Green Globe</a:t>
          </a:r>
          <a:endParaRPr lang="it-IT" sz="1300" b="1" kern="1200" dirty="0">
            <a:latin typeface="Arial" pitchFamily="34" charset="0"/>
            <a:cs typeface="Arial" pitchFamily="34" charset="0"/>
          </a:endParaRPr>
        </a:p>
        <a:p>
          <a:pPr marL="228600" lvl="2"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Lo standard GoodCorporation</a:t>
          </a:r>
          <a:endParaRPr lang="it-IT" sz="1300" b="1" kern="1200" dirty="0">
            <a:latin typeface="Arial" pitchFamily="34" charset="0"/>
            <a:cs typeface="Arial" pitchFamily="34" charset="0"/>
          </a:endParaRPr>
        </a:p>
        <a:p>
          <a:pPr marL="228600" lvl="2"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Normative eco-label</a:t>
          </a:r>
          <a:endParaRPr lang="it-IT" sz="1300" b="1" kern="1200" dirty="0">
            <a:latin typeface="Arial" pitchFamily="34" charset="0"/>
            <a:cs typeface="Arial" pitchFamily="34" charset="0"/>
          </a:endParaRPr>
        </a:p>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Benefici della RSI</a:t>
          </a:r>
          <a:endParaRPr lang="it-IT" sz="1300" b="1" kern="1200" dirty="0">
            <a:latin typeface="Arial" pitchFamily="34" charset="0"/>
            <a:cs typeface="Arial" pitchFamily="34" charset="0"/>
          </a:endParaRPr>
        </a:p>
        <a:p>
          <a:pPr marL="228600" lvl="2"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Benefici interni ed esterni della RSI</a:t>
          </a:r>
          <a:endParaRPr lang="it-IT" sz="1300" b="1" kern="1200" dirty="0">
            <a:latin typeface="Arial" pitchFamily="34" charset="0"/>
            <a:cs typeface="Arial" pitchFamily="34" charset="0"/>
          </a:endParaRPr>
        </a:p>
        <a:p>
          <a:pPr marL="228600" lvl="2"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Politiche per la riduzione dell’impatto ambientale</a:t>
          </a:r>
          <a:endParaRPr lang="it-IT" sz="1300" b="1" kern="1200" dirty="0">
            <a:latin typeface="Arial" pitchFamily="34" charset="0"/>
            <a:cs typeface="Arial" pitchFamily="34" charset="0"/>
          </a:endParaRPr>
        </a:p>
        <a:p>
          <a:pPr marL="114300" lvl="1" indent="-114300" algn="l" defTabSz="577850" rtl="0">
            <a:lnSpc>
              <a:spcPct val="90000"/>
            </a:lnSpc>
            <a:spcBef>
              <a:spcPct val="0"/>
            </a:spcBef>
            <a:spcAft>
              <a:spcPct val="15000"/>
            </a:spcAft>
            <a:buChar char="••"/>
          </a:pPr>
          <a:r>
            <a:rPr lang="it-IT" sz="1300" b="1" i="0" u="sng" kern="1200">
              <a:latin typeface="Arial" pitchFamily="34" charset="0"/>
              <a:cs typeface="Arial" pitchFamily="34" charset="0"/>
            </a:rPr>
            <a:t>Green Business / Imprenditore green</a:t>
          </a:r>
          <a:endParaRPr lang="it-IT" sz="1300" b="1" kern="1200" dirty="0">
            <a:latin typeface="Arial" pitchFamily="34" charset="0"/>
            <a:cs typeface="Arial" pitchFamily="34" charset="0"/>
          </a:endParaRPr>
        </a:p>
      </dsp:txBody>
      <dsp:txXfrm>
        <a:off x="6878776" y="594162"/>
        <a:ext cx="2010360" cy="37469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9078" tIns="49539" rIns="99078" bIns="49539" numCol="1" anchor="t" anchorCtr="0" compatLnSpc="1">
            <a:prstTxWarp prst="textNoShape">
              <a:avLst/>
            </a:prstTxWarp>
          </a:bodyPr>
          <a:lstStyle>
            <a:lvl1pPr defTabSz="990600" eaLnBrk="0" hangingPunct="0">
              <a:defRPr sz="1300" u="none"/>
            </a:lvl1pPr>
          </a:lstStyle>
          <a:p>
            <a:endParaRPr lang="en-GB" altLang="it-IT"/>
          </a:p>
        </p:txBody>
      </p:sp>
      <p:sp>
        <p:nvSpPr>
          <p:cNvPr id="179203" name="Rectangle 3"/>
          <p:cNvSpPr>
            <a:spLocks noGrp="1" noChangeArrowheads="1"/>
          </p:cNvSpPr>
          <p:nvPr>
            <p:ph type="dt" sz="quarter" idx="1"/>
          </p:nvPr>
        </p:nvSpPr>
        <p:spPr bwMode="auto">
          <a:xfrm>
            <a:off x="3857625" y="0"/>
            <a:ext cx="2951163" cy="496888"/>
          </a:xfrm>
          <a:prstGeom prst="rect">
            <a:avLst/>
          </a:prstGeom>
          <a:noFill/>
          <a:ln w="9525">
            <a:noFill/>
            <a:miter lim="800000"/>
            <a:headEnd/>
            <a:tailEnd/>
          </a:ln>
          <a:effectLst/>
        </p:spPr>
        <p:txBody>
          <a:bodyPr vert="horz" wrap="square" lIns="99078" tIns="49539" rIns="99078" bIns="49539" numCol="1" anchor="t" anchorCtr="0" compatLnSpc="1">
            <a:prstTxWarp prst="textNoShape">
              <a:avLst/>
            </a:prstTxWarp>
          </a:bodyPr>
          <a:lstStyle>
            <a:lvl1pPr algn="r" defTabSz="990600" eaLnBrk="0" hangingPunct="0">
              <a:defRPr sz="1300" u="none"/>
            </a:lvl1pPr>
          </a:lstStyle>
          <a:p>
            <a:endParaRPr lang="en-GB" altLang="it-IT"/>
          </a:p>
        </p:txBody>
      </p:sp>
      <p:sp>
        <p:nvSpPr>
          <p:cNvPr id="179204" name="Rectangle 4"/>
          <p:cNvSpPr>
            <a:spLocks noGrp="1" noChangeArrowheads="1"/>
          </p:cNvSpPr>
          <p:nvPr>
            <p:ph type="ftr" sz="quarter" idx="2"/>
          </p:nvPr>
        </p:nvSpPr>
        <p:spPr bwMode="auto">
          <a:xfrm>
            <a:off x="0" y="9444038"/>
            <a:ext cx="2951163" cy="496887"/>
          </a:xfrm>
          <a:prstGeom prst="rect">
            <a:avLst/>
          </a:prstGeom>
          <a:noFill/>
          <a:ln w="9525">
            <a:noFill/>
            <a:miter lim="800000"/>
            <a:headEnd/>
            <a:tailEnd/>
          </a:ln>
          <a:effectLst/>
        </p:spPr>
        <p:txBody>
          <a:bodyPr vert="horz" wrap="square" lIns="99078" tIns="49539" rIns="99078" bIns="49539" numCol="1" anchor="b" anchorCtr="0" compatLnSpc="1">
            <a:prstTxWarp prst="textNoShape">
              <a:avLst/>
            </a:prstTxWarp>
          </a:bodyPr>
          <a:lstStyle>
            <a:lvl1pPr defTabSz="990600" eaLnBrk="0" hangingPunct="0">
              <a:defRPr sz="1300" u="none"/>
            </a:lvl1pPr>
          </a:lstStyle>
          <a:p>
            <a:endParaRPr lang="en-GB" altLang="it-IT"/>
          </a:p>
        </p:txBody>
      </p:sp>
      <p:sp>
        <p:nvSpPr>
          <p:cNvPr id="59397" name="Rectangle 6"/>
          <p:cNvSpPr>
            <a:spLocks noChangeArrowheads="1"/>
          </p:cNvSpPr>
          <p:nvPr/>
        </p:nvSpPr>
        <p:spPr bwMode="auto">
          <a:xfrm>
            <a:off x="3859213" y="9445625"/>
            <a:ext cx="2951162"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78" tIns="49539" rIns="99078" bIns="49539" anchor="b"/>
          <a:lstStyle/>
          <a:p>
            <a:pPr algn="r" defTabSz="990600" eaLnBrk="0" hangingPunct="0"/>
            <a:r>
              <a:rPr lang="sl-SI" altLang="pt-PT" sz="1600" b="1" u="none">
                <a:solidFill>
                  <a:srgbClr val="000099"/>
                </a:solidFill>
                <a:latin typeface="Tw Cen MT" pitchFamily="34" charset="0"/>
              </a:rPr>
              <a:t>U2-E1-</a:t>
            </a:r>
            <a:fld id="{289FC7A2-20B3-404A-BECE-380C4FA31F2D}" type="slidenum">
              <a:rPr lang="sl-SI" altLang="pt-PT" sz="1600" b="1" u="none">
                <a:solidFill>
                  <a:srgbClr val="000099"/>
                </a:solidFill>
                <a:latin typeface="Tw Cen MT" pitchFamily="34" charset="0"/>
              </a:rPr>
              <a:pPr algn="r" defTabSz="990600" eaLnBrk="0" hangingPunct="0"/>
              <a:t>‹N›</a:t>
            </a:fld>
            <a:endParaRPr lang="sl-SI" altLang="pt-PT" sz="1600" b="1" u="none" noProof="1">
              <a:solidFill>
                <a:srgbClr val="000099"/>
              </a:solidFill>
              <a:latin typeface="Tw Cen MT"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9078" tIns="49539" rIns="99078" bIns="49539" numCol="1" anchor="t" anchorCtr="0" compatLnSpc="1">
            <a:prstTxWarp prst="textNoShape">
              <a:avLst/>
            </a:prstTxWarp>
          </a:bodyPr>
          <a:lstStyle>
            <a:lvl1pPr defTabSz="990600" eaLnBrk="0" hangingPunct="0">
              <a:defRPr sz="1300" u="none" noProof="1"/>
            </a:lvl1pPr>
          </a:lstStyle>
          <a:p>
            <a:endParaRPr lang="it-IT" altLang="it-IT"/>
          </a:p>
        </p:txBody>
      </p:sp>
      <p:sp>
        <p:nvSpPr>
          <p:cNvPr id="39939"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571500" y="4721225"/>
            <a:ext cx="5737225" cy="4475163"/>
          </a:xfrm>
          <a:prstGeom prst="rect">
            <a:avLst/>
          </a:prstGeom>
          <a:noFill/>
          <a:ln w="9525">
            <a:noFill/>
            <a:miter lim="800000"/>
            <a:headEnd/>
            <a:tailEnd/>
          </a:ln>
          <a:effectLst/>
        </p:spPr>
        <p:txBody>
          <a:bodyPr vert="horz" wrap="square" lIns="99078" tIns="49539" rIns="99078" bIns="49539" numCol="1" anchor="t" anchorCtr="0" compatLnSpc="1">
            <a:prstTxWarp prst="textNoShape">
              <a:avLst/>
            </a:prstTxWarp>
          </a:bodyPr>
          <a:lstStyle/>
          <a:p>
            <a:pPr lvl="0"/>
            <a:r>
              <a:rPr lang="en-US" noProof="0" smtClean="0"/>
              <a:t>Klicken Sie, um die Formate des Vorlagentextes zu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3558" name="Rectangle 6"/>
          <p:cNvSpPr>
            <a:spLocks noGrp="1" noChangeArrowheads="1"/>
          </p:cNvSpPr>
          <p:nvPr>
            <p:ph type="ftr" sz="quarter" idx="4"/>
          </p:nvPr>
        </p:nvSpPr>
        <p:spPr bwMode="auto">
          <a:xfrm>
            <a:off x="0" y="9445625"/>
            <a:ext cx="2951163" cy="496888"/>
          </a:xfrm>
          <a:prstGeom prst="rect">
            <a:avLst/>
          </a:prstGeom>
          <a:noFill/>
          <a:ln w="9525">
            <a:noFill/>
            <a:miter lim="800000"/>
            <a:headEnd/>
            <a:tailEnd/>
          </a:ln>
          <a:effectLst/>
        </p:spPr>
        <p:txBody>
          <a:bodyPr vert="horz" wrap="square" lIns="99078" tIns="49539" rIns="99078" bIns="49539" numCol="1" anchor="b" anchorCtr="0" compatLnSpc="1">
            <a:prstTxWarp prst="textNoShape">
              <a:avLst/>
            </a:prstTxWarp>
          </a:bodyPr>
          <a:lstStyle>
            <a:lvl1pPr defTabSz="990600" eaLnBrk="0" hangingPunct="0">
              <a:defRPr sz="1300" u="none" noProof="1"/>
            </a:lvl1pPr>
          </a:lstStyle>
          <a:p>
            <a:endParaRPr lang="it-IT" altLang="it-IT"/>
          </a:p>
        </p:txBody>
      </p:sp>
      <p:sp>
        <p:nvSpPr>
          <p:cNvPr id="23559" name="Rectangle 7"/>
          <p:cNvSpPr>
            <a:spLocks noGrp="1" noChangeArrowheads="1"/>
          </p:cNvSpPr>
          <p:nvPr>
            <p:ph type="sldNum" sz="quarter" idx="5"/>
          </p:nvPr>
        </p:nvSpPr>
        <p:spPr bwMode="auto">
          <a:xfrm>
            <a:off x="3859213" y="9445625"/>
            <a:ext cx="2951162" cy="496888"/>
          </a:xfrm>
          <a:prstGeom prst="rect">
            <a:avLst/>
          </a:prstGeom>
          <a:noFill/>
          <a:ln w="9525">
            <a:noFill/>
            <a:miter lim="800000"/>
            <a:headEnd/>
            <a:tailEnd/>
          </a:ln>
          <a:effectLst/>
        </p:spPr>
        <p:txBody>
          <a:bodyPr vert="horz" wrap="square" lIns="99078" tIns="49539" rIns="99078" bIns="49539" numCol="1" anchor="b" anchorCtr="0" compatLnSpc="1">
            <a:prstTxWarp prst="textNoShape">
              <a:avLst/>
            </a:prstTxWarp>
          </a:bodyPr>
          <a:lstStyle>
            <a:lvl1pPr algn="r" defTabSz="990600" eaLnBrk="0" hangingPunct="0">
              <a:defRPr sz="1600" b="1" u="none">
                <a:solidFill>
                  <a:srgbClr val="000099"/>
                </a:solidFill>
                <a:latin typeface="Tw Cen MT" pitchFamily="34" charset="0"/>
              </a:defRPr>
            </a:lvl1pPr>
          </a:lstStyle>
          <a:p>
            <a:r>
              <a:rPr lang="sl-SI" altLang="it-IT"/>
              <a:t>U2-E1-</a:t>
            </a:r>
            <a:fld id="{74395635-20C1-4137-8957-26D0302E3E21}" type="slidenum">
              <a:rPr lang="sl-SI" altLang="it-IT"/>
              <a:pPr/>
              <a:t>‹N›</a:t>
            </a:fld>
            <a:endParaRPr lang="sl-SI" altLang="it-IT" noProof="1"/>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 Cen MT" pitchFamily="34" charset="-18"/>
        <a:ea typeface="+mn-ea"/>
        <a:cs typeface="+mn-cs"/>
      </a:defRPr>
    </a:lvl1pPr>
    <a:lvl2pPr marL="457200" algn="l" rtl="0" eaLnBrk="0" fontAlgn="base" hangingPunct="0">
      <a:spcBef>
        <a:spcPct val="30000"/>
      </a:spcBef>
      <a:spcAft>
        <a:spcPct val="0"/>
      </a:spcAft>
      <a:defRPr sz="1200" kern="1200">
        <a:solidFill>
          <a:schemeClr val="tx1"/>
        </a:solidFill>
        <a:latin typeface="Tw Cen MT" pitchFamily="34" charset="-18"/>
        <a:ea typeface="+mn-ea"/>
        <a:cs typeface="+mn-cs"/>
      </a:defRPr>
    </a:lvl2pPr>
    <a:lvl3pPr marL="914400" algn="l" rtl="0" eaLnBrk="0" fontAlgn="base" hangingPunct="0">
      <a:spcBef>
        <a:spcPct val="30000"/>
      </a:spcBef>
      <a:spcAft>
        <a:spcPct val="0"/>
      </a:spcAft>
      <a:defRPr sz="1200" kern="1200">
        <a:solidFill>
          <a:schemeClr val="tx1"/>
        </a:solidFill>
        <a:latin typeface="Tw Cen MT" pitchFamily="34" charset="-18"/>
        <a:ea typeface="+mn-ea"/>
        <a:cs typeface="+mn-cs"/>
      </a:defRPr>
    </a:lvl3pPr>
    <a:lvl4pPr marL="1371600" algn="l" rtl="0" eaLnBrk="0" fontAlgn="base" hangingPunct="0">
      <a:spcBef>
        <a:spcPct val="30000"/>
      </a:spcBef>
      <a:spcAft>
        <a:spcPct val="0"/>
      </a:spcAft>
      <a:defRPr sz="1200" kern="1200">
        <a:solidFill>
          <a:schemeClr val="tx1"/>
        </a:solidFill>
        <a:latin typeface="Tw Cen MT" pitchFamily="34" charset="-18"/>
        <a:ea typeface="+mn-ea"/>
        <a:cs typeface="+mn-cs"/>
      </a:defRPr>
    </a:lvl4pPr>
    <a:lvl5pPr marL="1828800" algn="l" rtl="0" eaLnBrk="0" fontAlgn="base" hangingPunct="0">
      <a:spcBef>
        <a:spcPct val="30000"/>
      </a:spcBef>
      <a:spcAft>
        <a:spcPct val="0"/>
      </a:spcAft>
      <a:defRPr sz="1200" kern="1200">
        <a:solidFill>
          <a:schemeClr val="tx1"/>
        </a:solidFill>
        <a:latin typeface="Tw Cen MT" pitchFamily="34" charset="-1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emiracle.eu/" TargetMode="External"/><Relationship Id="rId3" Type="http://schemas.openxmlformats.org/officeDocument/2006/relationships/hyperlink" Target="http://www.rpic-vip.cz/" TargetMode="External"/><Relationship Id="rId7" Type="http://schemas.openxmlformats.org/officeDocument/2006/relationships/hyperlink" Target="http://www.iscn.co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irses.it/" TargetMode="External"/><Relationship Id="rId5" Type="http://schemas.openxmlformats.org/officeDocument/2006/relationships/hyperlink" Target="http://www.eurosc.eu/" TargetMode="External"/><Relationship Id="rId4" Type="http://schemas.openxmlformats.org/officeDocument/2006/relationships/hyperlink" Target="http://www.isq.p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a:lnSpc>
                <a:spcPct val="80000"/>
              </a:lnSpc>
            </a:pPr>
            <a:r>
              <a:rPr lang="it-IT" smtClean="0">
                <a:latin typeface="Tw Cen MT" pitchFamily="34" charset="0"/>
                <a:cs typeface="Arial" charset="0"/>
              </a:rPr>
              <a:t>Questo materiale formativo è stato certificato secondo le norme </a:t>
            </a:r>
            <a:r>
              <a:rPr lang="it-IT" b="1" smtClean="0">
                <a:latin typeface="Tw Cen MT" pitchFamily="34" charset="0"/>
                <a:cs typeface="Arial" charset="0"/>
              </a:rPr>
              <a:t>ECQA – European Certification and Qualification Association.</a:t>
            </a:r>
          </a:p>
          <a:p>
            <a:pPr>
              <a:lnSpc>
                <a:spcPct val="80000"/>
              </a:lnSpc>
            </a:pPr>
            <a:endParaRPr lang="it-IT" altLang="pt-PT" b="1" smtClean="0">
              <a:latin typeface="Tw Cen MT" pitchFamily="34" charset="0"/>
              <a:cs typeface="Arial" charset="0"/>
            </a:endParaRPr>
          </a:p>
          <a:p>
            <a:pPr>
              <a:lnSpc>
                <a:spcPct val="80000"/>
              </a:lnSpc>
            </a:pPr>
            <a:r>
              <a:rPr lang="it-IT" smtClean="0">
                <a:latin typeface="Tw Cen MT" pitchFamily="34" charset="0"/>
                <a:cs typeface="Arial" charset="0"/>
              </a:rPr>
              <a:t>Il materiale formativo è stato sviluppato dal consorzio internazionale </a:t>
            </a:r>
            <a:r>
              <a:rPr lang="it-IT" b="1" smtClean="0">
                <a:latin typeface="Tw Cen MT" pitchFamily="34" charset="0"/>
                <a:cs typeface="Arial" charset="0"/>
              </a:rPr>
              <a:t>“From Idea to Enterprise”:</a:t>
            </a:r>
            <a:endParaRPr lang="it-IT" altLang="pt-PT" smtClean="0">
              <a:latin typeface="Tw Cen MT" pitchFamily="34" charset="0"/>
              <a:cs typeface="Arial" charset="0"/>
            </a:endParaRPr>
          </a:p>
          <a:p>
            <a:pPr>
              <a:lnSpc>
                <a:spcPct val="80000"/>
              </a:lnSpc>
            </a:pPr>
            <a:endParaRPr lang="it-IT" altLang="pt-PT" b="1" smtClean="0">
              <a:latin typeface="Tw Cen MT" pitchFamily="34" charset="0"/>
              <a:cs typeface="Arial" charset="0"/>
            </a:endParaRPr>
          </a:p>
          <a:p>
            <a:pPr>
              <a:lnSpc>
                <a:spcPct val="80000"/>
              </a:lnSpc>
            </a:pPr>
            <a:r>
              <a:rPr lang="it-IT" b="1" smtClean="0">
                <a:latin typeface="Tw Cen MT" pitchFamily="34" charset="0"/>
                <a:cs typeface="Arial" charset="0"/>
              </a:rPr>
              <a:t>RPIC-VIP s.r.o.,</a:t>
            </a:r>
            <a:r>
              <a:rPr lang="it-IT" smtClean="0">
                <a:latin typeface="Tw Cen MT" pitchFamily="34" charset="0"/>
                <a:cs typeface="Arial" charset="0"/>
              </a:rPr>
              <a:t> Repubblica Ceca, </a:t>
            </a:r>
            <a:r>
              <a:rPr lang="it-IT" smtClean="0">
                <a:latin typeface="Tw Cen MT" pitchFamily="34" charset="0"/>
                <a:cs typeface="Arial" charset="0"/>
                <a:hlinkClick r:id="rId3"/>
              </a:rPr>
              <a:t>www.rpic-vip.cz</a:t>
            </a:r>
            <a:endParaRPr lang="it-IT" altLang="pt-PT" smtClean="0">
              <a:latin typeface="Tw Cen MT" pitchFamily="34" charset="0"/>
              <a:cs typeface="Arial" charset="0"/>
            </a:endParaRPr>
          </a:p>
          <a:p>
            <a:pPr>
              <a:lnSpc>
                <a:spcPct val="80000"/>
              </a:lnSpc>
            </a:pPr>
            <a:r>
              <a:rPr lang="it-IT" b="1" smtClean="0">
                <a:latin typeface="Tw Cen MT" pitchFamily="34" charset="0"/>
                <a:cs typeface="Arial" charset="0"/>
              </a:rPr>
              <a:t>ISQ,</a:t>
            </a:r>
            <a:r>
              <a:rPr lang="it-IT" smtClean="0">
                <a:latin typeface="Tw Cen MT" pitchFamily="34" charset="0"/>
                <a:cs typeface="Arial" charset="0"/>
              </a:rPr>
              <a:t> Portogallo, </a:t>
            </a:r>
            <a:r>
              <a:rPr lang="it-IT" smtClean="0">
                <a:latin typeface="Tw Cen MT" pitchFamily="34" charset="0"/>
                <a:cs typeface="Arial" charset="0"/>
                <a:hlinkClick r:id="rId4"/>
              </a:rPr>
              <a:t>www.isq.pt</a:t>
            </a:r>
            <a:endParaRPr lang="it-IT" altLang="pt-PT" smtClean="0">
              <a:latin typeface="Tw Cen MT" pitchFamily="34" charset="0"/>
              <a:cs typeface="Arial" charset="0"/>
            </a:endParaRPr>
          </a:p>
          <a:p>
            <a:pPr>
              <a:lnSpc>
                <a:spcPct val="80000"/>
              </a:lnSpc>
            </a:pPr>
            <a:r>
              <a:rPr lang="it-IT" b="1" smtClean="0">
                <a:latin typeface="Tw Cen MT" pitchFamily="34" charset="0"/>
                <a:cs typeface="Arial" charset="0"/>
              </a:rPr>
              <a:t>EUROSUCCESS CONSULTING,</a:t>
            </a:r>
            <a:r>
              <a:rPr lang="it-IT" smtClean="0">
                <a:latin typeface="Tw Cen MT" pitchFamily="34" charset="0"/>
                <a:cs typeface="Arial" charset="0"/>
              </a:rPr>
              <a:t> Cipro, </a:t>
            </a:r>
            <a:r>
              <a:rPr lang="it-IT" smtClean="0">
                <a:latin typeface="Tw Cen MT" pitchFamily="34" charset="0"/>
                <a:cs typeface="Arial" charset="0"/>
                <a:hlinkClick r:id="rId5"/>
              </a:rPr>
              <a:t>www.eurosc.eu</a:t>
            </a:r>
            <a:r>
              <a:rPr lang="it-IT" smtClean="0">
                <a:latin typeface="Tw Cen MT" pitchFamily="34" charset="0"/>
                <a:cs typeface="Arial" charset="0"/>
              </a:rPr>
              <a:t> </a:t>
            </a:r>
            <a:endParaRPr lang="it-IT" altLang="pt-PT" smtClean="0">
              <a:latin typeface="Tw Cen MT" pitchFamily="34" charset="0"/>
              <a:cs typeface="Arial" charset="0"/>
            </a:endParaRPr>
          </a:p>
          <a:p>
            <a:pPr>
              <a:lnSpc>
                <a:spcPct val="80000"/>
              </a:lnSpc>
            </a:pPr>
            <a:r>
              <a:rPr lang="it-IT" b="1" smtClean="0">
                <a:latin typeface="Tw Cen MT" pitchFamily="34" charset="0"/>
                <a:cs typeface="Arial" charset="0"/>
              </a:rPr>
              <a:t>CIRSES,</a:t>
            </a:r>
            <a:r>
              <a:rPr lang="it-IT" smtClean="0">
                <a:latin typeface="Tw Cen MT" pitchFamily="34" charset="0"/>
                <a:cs typeface="Arial" charset="0"/>
              </a:rPr>
              <a:t> Italia, </a:t>
            </a:r>
            <a:r>
              <a:rPr lang="it-IT" smtClean="0">
                <a:latin typeface="Tw Cen MT" pitchFamily="34" charset="0"/>
                <a:cs typeface="Arial" charset="0"/>
                <a:hlinkClick r:id="rId6"/>
              </a:rPr>
              <a:t>www.cirses.it</a:t>
            </a:r>
            <a:endParaRPr lang="it-IT" altLang="pt-PT" smtClean="0">
              <a:latin typeface="Tw Cen MT" pitchFamily="34" charset="0"/>
              <a:cs typeface="Arial" charset="0"/>
            </a:endParaRPr>
          </a:p>
          <a:p>
            <a:pPr>
              <a:lnSpc>
                <a:spcPct val="80000"/>
              </a:lnSpc>
            </a:pPr>
            <a:r>
              <a:rPr lang="it-IT" b="1" smtClean="0">
                <a:latin typeface="Tw Cen MT" pitchFamily="34" charset="0"/>
                <a:cs typeface="Arial" charset="0"/>
              </a:rPr>
              <a:t>ISCN Ges.m.b.H,</a:t>
            </a:r>
            <a:r>
              <a:rPr lang="it-IT" smtClean="0">
                <a:latin typeface="Tw Cen MT" pitchFamily="34" charset="0"/>
                <a:cs typeface="Arial" charset="0"/>
              </a:rPr>
              <a:t> Austria, </a:t>
            </a:r>
            <a:r>
              <a:rPr lang="it-IT" smtClean="0">
                <a:latin typeface="Tw Cen MT" pitchFamily="34" charset="0"/>
                <a:cs typeface="Arial" charset="0"/>
                <a:hlinkClick r:id="rId7"/>
              </a:rPr>
              <a:t>www.iscn.com</a:t>
            </a:r>
            <a:endParaRPr lang="it-IT" altLang="pt-PT" smtClean="0">
              <a:latin typeface="Tw Cen MT" pitchFamily="34" charset="0"/>
              <a:cs typeface="Arial" charset="0"/>
            </a:endParaRPr>
          </a:p>
          <a:p>
            <a:pPr>
              <a:lnSpc>
                <a:spcPct val="80000"/>
              </a:lnSpc>
            </a:pPr>
            <a:r>
              <a:rPr lang="it-IT" b="1" smtClean="0">
                <a:latin typeface="Tw Cen MT" pitchFamily="34" charset="0"/>
                <a:cs typeface="Arial" charset="0"/>
              </a:rPr>
              <a:t>European Manufacturing and Innovation Research Association AISBL,</a:t>
            </a:r>
            <a:r>
              <a:rPr lang="it-IT" smtClean="0">
                <a:latin typeface="Tw Cen MT" pitchFamily="34" charset="0"/>
                <a:cs typeface="Arial" charset="0"/>
              </a:rPr>
              <a:t> Belgio/Francia, </a:t>
            </a:r>
            <a:r>
              <a:rPr lang="it-IT" smtClean="0">
                <a:latin typeface="Tw Cen MT" pitchFamily="34" charset="0"/>
                <a:cs typeface="Arial" charset="0"/>
                <a:hlinkClick r:id="rId8"/>
              </a:rPr>
              <a:t>www.emiracle.eu</a:t>
            </a:r>
            <a:r>
              <a:rPr lang="it-IT" smtClean="0">
                <a:latin typeface="Tw Cen MT" pitchFamily="34" charset="0"/>
                <a:cs typeface="Arial" charset="0"/>
              </a:rPr>
              <a:t> </a:t>
            </a:r>
            <a:endParaRPr lang="it-IT" altLang="pt-PT" smtClean="0">
              <a:latin typeface="Tw Cen MT" pitchFamily="34" charset="0"/>
              <a:cs typeface="Arial" charset="0"/>
            </a:endParaRPr>
          </a:p>
          <a:p>
            <a:pPr>
              <a:lnSpc>
                <a:spcPct val="80000"/>
              </a:lnSpc>
            </a:pPr>
            <a:endParaRPr lang="it-IT" altLang="pt-PT" smtClean="0">
              <a:latin typeface="Tw Cen MT" pitchFamily="34" charset="0"/>
              <a:cs typeface="Arial" charset="0"/>
            </a:endParaRPr>
          </a:p>
          <a:p>
            <a:pPr>
              <a:lnSpc>
                <a:spcPct val="80000"/>
              </a:lnSpc>
            </a:pPr>
            <a:r>
              <a:rPr lang="it-IT" smtClean="0">
                <a:latin typeface="Tw Cen MT" pitchFamily="34" charset="0"/>
                <a:cs typeface="Arial" charset="0"/>
              </a:rPr>
              <a:t>Lo sviluppo di questo materiale formativo è stato in parte finanziato dall’UE con: il Programma Leonardo da Vinci 2012-1-CZ1-LEO05-09679.</a:t>
            </a:r>
          </a:p>
          <a:p>
            <a:pPr>
              <a:lnSpc>
                <a:spcPct val="80000"/>
              </a:lnSpc>
            </a:pPr>
            <a:r>
              <a:rPr lang="it-IT" smtClean="0">
                <a:latin typeface="Tw Cen MT" pitchFamily="34" charset="0"/>
                <a:cs typeface="Arial" charset="0"/>
              </a:rPr>
              <a:t>Questa pubblicazione riflette il punto di vista esclusivo degli autori e la Commissione non può essere ritenuta responsabile di eventuali utilizzi che potrebbero essere fatti delle informazioni ivi contenute. </a:t>
            </a:r>
          </a:p>
          <a:p>
            <a:endParaRPr lang="it-IT" altLang="pt-PT" smtClean="0">
              <a:latin typeface="Tw Cen MT" pitchFamily="34" charset="0"/>
            </a:endParaRPr>
          </a:p>
        </p:txBody>
      </p:sp>
      <p:sp>
        <p:nvSpPr>
          <p:cNvPr id="40964"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9A319979-A8CE-4464-BCD5-76B46E90385D}" type="slidenum">
              <a:rPr lang="it-IT" sz="1500"/>
              <a:pPr algn="ctr" defTabSz="954088"/>
              <a:t>1</a:t>
            </a:fld>
            <a:endParaRPr lang="it-IT" altLang="pt-PT" sz="1500" noProof="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p:spPr>
        <p:txBody>
          <a:bodyPr/>
          <a:lstStyle/>
          <a:p>
            <a:r>
              <a:rPr lang="it-IT" smtClean="0">
                <a:latin typeface="Tw Cen MT" pitchFamily="34" charset="0"/>
              </a:rPr>
              <a:t>Riferimenti:</a:t>
            </a:r>
          </a:p>
          <a:p>
            <a:r>
              <a:rPr lang="it-IT" smtClean="0">
                <a:latin typeface="Tw Cen MT" pitchFamily="34" charset="0"/>
              </a:rPr>
              <a:t>http://integration-net.ca/english/ini/wci-idca/tbo/ToolBox_Handout_5.pdf</a:t>
            </a:r>
            <a:endParaRPr lang="it-IT" altLang="it-IT" smtClean="0">
              <a:latin typeface="Tw Cen MT" pitchFamily="34" charset="0"/>
            </a:endParaRPr>
          </a:p>
          <a:p>
            <a:r>
              <a:rPr lang="it-IT" smtClean="0">
                <a:latin typeface="Tw Cen MT" pitchFamily="34" charset="0"/>
              </a:rPr>
              <a:t>http://kmforum.org/blog/?p=379</a:t>
            </a:r>
          </a:p>
          <a:p>
            <a:endParaRPr lang="it-IT" altLang="pt-PT" i="1" smtClean="0">
              <a:latin typeface="Tw Cen MT" pitchFamily="34" charset="0"/>
            </a:endParaRPr>
          </a:p>
        </p:txBody>
      </p:sp>
      <p:sp>
        <p:nvSpPr>
          <p:cNvPr id="50180"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3C8C1958-FD14-46B1-9225-039620295762}" type="slidenum">
              <a:rPr lang="it-IT" sz="1500"/>
              <a:pPr algn="ctr" defTabSz="954088"/>
              <a:t>10</a:t>
            </a:fld>
            <a:endParaRPr lang="it-IT" altLang="pt-PT" sz="1500" noProof="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EDBB4054-AC5E-4BE4-B02F-A25DCBE6158C}" type="slidenum">
              <a:rPr lang="it-IT" sz="1500"/>
              <a:pPr algn="ctr" defTabSz="954088"/>
              <a:t>11</a:t>
            </a:fld>
            <a:endParaRPr lang="it-IT" altLang="pt-PT" sz="1500" noProof="1"/>
          </a:p>
        </p:txBody>
      </p:sp>
      <p:sp>
        <p:nvSpPr>
          <p:cNvPr id="51204" name="Notes Placeholder 1"/>
          <p:cNvSpPr>
            <a:spLocks noGrp="1"/>
          </p:cNvSpPr>
          <p:nvPr/>
        </p:nvSpPr>
        <p:spPr bwMode="auto">
          <a:xfrm>
            <a:off x="571500" y="4721225"/>
            <a:ext cx="5737225" cy="4475163"/>
          </a:xfrm>
          <a:prstGeom prst="rect">
            <a:avLst/>
          </a:prstGeom>
          <a:noFill/>
          <a:ln w="9525">
            <a:noFill/>
            <a:miter lim="800000"/>
            <a:headEnd/>
            <a:tailEnd/>
          </a:ln>
        </p:spPr>
        <p:txBody>
          <a:bodyPr lIns="99078" tIns="49539" rIns="99078" bIns="49539"/>
          <a:lstStyle/>
          <a:p>
            <a:pPr eaLnBrk="0" hangingPunct="0">
              <a:spcBef>
                <a:spcPct val="30000"/>
              </a:spcBef>
            </a:pPr>
            <a:endParaRPr lang="it-IT" altLang="it-IT" sz="1200" u="none">
              <a:latin typeface="Tw Cen MT"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3C5AFDFA-B26D-4D0A-8814-CED22CDA6E61}" type="slidenum">
              <a:rPr lang="it-IT" sz="1500"/>
              <a:pPr algn="ctr" defTabSz="954088"/>
              <a:t>12</a:t>
            </a:fld>
            <a:endParaRPr lang="it-IT" altLang="pt-PT" sz="1500" noProof="1"/>
          </a:p>
        </p:txBody>
      </p:sp>
      <p:sp>
        <p:nvSpPr>
          <p:cNvPr id="52228" name="Notes Placeholder 1"/>
          <p:cNvSpPr>
            <a:spLocks noGrp="1"/>
          </p:cNvSpPr>
          <p:nvPr/>
        </p:nvSpPr>
        <p:spPr bwMode="auto">
          <a:xfrm>
            <a:off x="571500" y="4721225"/>
            <a:ext cx="5737225" cy="4475163"/>
          </a:xfrm>
          <a:prstGeom prst="rect">
            <a:avLst/>
          </a:prstGeom>
          <a:noFill/>
          <a:ln w="9525">
            <a:noFill/>
            <a:miter lim="800000"/>
            <a:headEnd/>
            <a:tailEnd/>
          </a:ln>
        </p:spPr>
        <p:txBody>
          <a:bodyPr lIns="99078" tIns="49539" rIns="99078" bIns="49539"/>
          <a:lstStyle/>
          <a:p>
            <a:pPr eaLnBrk="0" hangingPunct="0">
              <a:spcBef>
                <a:spcPct val="30000"/>
              </a:spcBef>
            </a:pPr>
            <a:endParaRPr lang="it-IT" altLang="it-IT" sz="1200" u="none">
              <a:latin typeface="Tw Cen MT"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p:spPr>
        <p:txBody>
          <a:bodyPr/>
          <a:lstStyle/>
          <a:p>
            <a:pPr>
              <a:lnSpc>
                <a:spcPct val="80000"/>
              </a:lnSpc>
            </a:pPr>
            <a:endParaRPr lang="it-IT" altLang="zh-TW" smtClean="0">
              <a:latin typeface="Tw Cen MT" pitchFamily="34" charset="0"/>
            </a:endParaRPr>
          </a:p>
          <a:p>
            <a:pPr>
              <a:lnSpc>
                <a:spcPct val="80000"/>
              </a:lnSpc>
            </a:pPr>
            <a:r>
              <a:rPr lang="it-IT" smtClean="0">
                <a:latin typeface="Tw Cen MT" pitchFamily="34" charset="0"/>
              </a:rPr>
              <a:t>http://en.wikipedia.org/wiki/Business_ethics</a:t>
            </a:r>
          </a:p>
          <a:p>
            <a:pPr>
              <a:lnSpc>
                <a:spcPct val="80000"/>
              </a:lnSpc>
            </a:pPr>
            <a:r>
              <a:rPr lang="it-IT" b="1" smtClean="0">
                <a:latin typeface="Tw Cen MT" pitchFamily="34" charset="0"/>
              </a:rPr>
              <a:t>L’etica degli affari</a:t>
            </a:r>
            <a:r>
              <a:rPr lang="it-IT" smtClean="0">
                <a:latin typeface="Tw Cen MT" pitchFamily="34" charset="0"/>
              </a:rPr>
              <a:t> (nota anche come etica aziendale) è una forma di etica applicata o etica professionale che esamina i principi etici e i problemi morali ed etici che si verificano in un ambiente di lavoro. Si applica a tutti gli aspetti della gestione aziendale ed è importante per la gestione degli individui e delle organizzazioni aziendali in toto. L’etica applicata è un campo dell’etica che si occupa delle questioni etiche in molti campi come quello medico, tecnico, legale e dell’etica degli affari.</a:t>
            </a:r>
          </a:p>
          <a:p>
            <a:endParaRPr lang="it-IT" altLang="pt-PT" i="1" smtClean="0">
              <a:latin typeface="Tw Cen MT" pitchFamily="34" charset="0"/>
            </a:endParaRPr>
          </a:p>
        </p:txBody>
      </p:sp>
      <p:sp>
        <p:nvSpPr>
          <p:cNvPr id="53252"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C8568311-BD34-41B5-A1F5-8A0B8BCE3584}" type="slidenum">
              <a:rPr lang="it-IT" sz="1500"/>
              <a:pPr algn="ctr" defTabSz="954088"/>
              <a:t>13</a:t>
            </a:fld>
            <a:endParaRPr lang="it-IT" altLang="pt-PT" sz="1500" noProof="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ln/>
        </p:spPr>
        <p:txBody>
          <a:bodyPr/>
          <a:lstStyle/>
          <a:p>
            <a:r>
              <a:rPr lang="it-IT" dirty="0" smtClean="0">
                <a:latin typeface="Tw Cen MT" pitchFamily="34" charset="0"/>
              </a:rPr>
              <a:t>I fattori di influenza esterna dell’etica degli affari e del comportamento morale sono:</a:t>
            </a:r>
          </a:p>
          <a:p>
            <a:pPr>
              <a:buFontTx/>
              <a:buAutoNum type="arabicPeriod"/>
            </a:pPr>
            <a:r>
              <a:rPr lang="it-IT" dirty="0" smtClean="0">
                <a:latin typeface="Tw Cen MT" pitchFamily="34" charset="0"/>
              </a:rPr>
              <a:t>Definizione di regole/norme dell’etica degli affari: valori, convinzioni, politica in materia di responsabilità d’impresa, avidità aziendale - strettamente legate all’etica dell’ambiente aziendale a livello nazionale e alla cultura nazionale;</a:t>
            </a:r>
          </a:p>
          <a:p>
            <a:pPr>
              <a:buFontTx/>
              <a:buAutoNum type="arabicPeriod"/>
            </a:pPr>
            <a:r>
              <a:rPr lang="it-IT" dirty="0" smtClean="0">
                <a:latin typeface="Tw Cen MT" pitchFamily="34" charset="0"/>
              </a:rPr>
              <a:t>Etica e comportamento degli attori di un’azienda, in quanto: </a:t>
            </a:r>
            <a:r>
              <a:rPr lang="it-IT" dirty="0" err="1" smtClean="0">
                <a:latin typeface="Tw Cen MT" pitchFamily="34" charset="0"/>
              </a:rPr>
              <a:t>stakeholder</a:t>
            </a:r>
            <a:r>
              <a:rPr lang="it-IT" dirty="0" smtClean="0">
                <a:latin typeface="Tw Cen MT" pitchFamily="34" charset="0"/>
              </a:rPr>
              <a:t>, clienti, dipendenti, manager a tutti i livelli, comunità locale, caratteristiche e dinamiche dell’ambiente aziendale, fornitori (venditori, aziende all’ingrosso, aziende al dettaglio, intermediari, trasportatori, ecc.);</a:t>
            </a:r>
          </a:p>
          <a:p>
            <a:pPr>
              <a:buFontTx/>
              <a:buAutoNum type="arabicPeriod"/>
            </a:pPr>
            <a:r>
              <a:rPr lang="it-IT" dirty="0" smtClean="0">
                <a:latin typeface="Tw Cen MT" pitchFamily="34" charset="0"/>
              </a:rPr>
              <a:t>Le pressioni degli </a:t>
            </a:r>
            <a:r>
              <a:rPr lang="it-IT" dirty="0" err="1" smtClean="0">
                <a:latin typeface="Tw Cen MT" pitchFamily="34" charset="0"/>
              </a:rPr>
              <a:t>audit</a:t>
            </a:r>
            <a:r>
              <a:rPr lang="it-IT" dirty="0" smtClean="0">
                <a:latin typeface="Tw Cen MT" pitchFamily="34" charset="0"/>
              </a:rPr>
              <a:t> ambientali e sociali (in termini di costi, benefici, immagine, reputazione, impatto sul mercato) relative all’implementazione di normative nazionali e internazionali (UE) nell’ambiente aziendale;</a:t>
            </a:r>
          </a:p>
          <a:p>
            <a:pPr>
              <a:buFontTx/>
              <a:buAutoNum type="arabicPeriod"/>
            </a:pPr>
            <a:r>
              <a:rPr lang="it-IT" dirty="0" smtClean="0">
                <a:latin typeface="Tw Cen MT" pitchFamily="34" charset="0"/>
              </a:rPr>
              <a:t>Norme/leggi/regolamenti d comportamento morale in relaziona una determinata cultura/ambiente aziendale (in un determinato paese): diritti, doveri, corruzione, influenza politica dell’ambiente economico e aziendale (interventi di stato nell’economia durante i periodi di crisi), questioni umanitarie, leggi in materia di pubblicità e promozione, prodotti e processi per la sicurezza (postazioni di lavoro sicure, eco-prodotti/servizi, eco-tecnologia, sviluppo delle attività di fine vita dei prodotti), politiche in materia di collaudo di nuovi prodotti, ecc. </a:t>
            </a:r>
            <a:endParaRPr lang="it-IT" altLang="pt-PT" i="1" dirty="0" smtClean="0">
              <a:latin typeface="Tw Cen MT" pitchFamily="34" charset="0"/>
            </a:endParaRPr>
          </a:p>
        </p:txBody>
      </p:sp>
      <p:sp>
        <p:nvSpPr>
          <p:cNvPr id="54276"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753DD1F1-F060-4B4D-963B-BA10AFBB9229}" type="slidenum">
              <a:rPr lang="it-IT" sz="1500"/>
              <a:pPr algn="ctr" defTabSz="954088"/>
              <a:t>14</a:t>
            </a:fld>
            <a:endParaRPr lang="it-IT" altLang="pt-PT" sz="1500" noProof="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xfrm>
            <a:off x="307975" y="4467225"/>
            <a:ext cx="6194425" cy="4475163"/>
          </a:xfrm>
          <a:noFill/>
          <a:ln/>
        </p:spPr>
        <p:txBody>
          <a:bodyPr/>
          <a:lstStyle/>
          <a:p>
            <a:pPr>
              <a:lnSpc>
                <a:spcPct val="80000"/>
              </a:lnSpc>
            </a:pPr>
            <a:r>
              <a:rPr lang="it-IT" sz="1000" smtClean="0">
                <a:latin typeface="Tw Cen MT" pitchFamily="34" charset="0"/>
              </a:rPr>
              <a:t>http://en.wikipedia.org/wiki/Business_ethics</a:t>
            </a:r>
          </a:p>
          <a:p>
            <a:pPr>
              <a:buFontTx/>
              <a:buChar char="•"/>
            </a:pPr>
            <a:r>
              <a:rPr lang="it-IT" sz="1000" b="1" smtClean="0">
                <a:latin typeface="Tw Cen MT" pitchFamily="34" charset="0"/>
              </a:rPr>
              <a:t>Etica del paradigma finanziario </a:t>
            </a:r>
            <a:r>
              <a:rPr lang="it-IT" sz="1000" smtClean="0">
                <a:latin typeface="Tw Cen MT" pitchFamily="34" charset="0"/>
              </a:rPr>
              <a:t>-  è strettamente ridotta alla funzione matematica della massimizzazione della ricchezza dei soci;</a:t>
            </a:r>
          </a:p>
          <a:p>
            <a:pPr>
              <a:buFontTx/>
              <a:buChar char="•"/>
            </a:pPr>
            <a:r>
              <a:rPr lang="it-IT" sz="1000" b="1" smtClean="0">
                <a:latin typeface="Tw Cen MT" pitchFamily="34" charset="0"/>
              </a:rPr>
              <a:t>Etica della gestione delle risorse umane </a:t>
            </a:r>
            <a:r>
              <a:rPr lang="it-IT" sz="1000" smtClean="0">
                <a:latin typeface="Tw Cen MT" pitchFamily="34" charset="0"/>
              </a:rPr>
              <a:t>– le questioni etiche che potrebbero derivare in un rapporto di lavoro comprendono l’etica della discriminazione, (discriminazione sulla base di età, genere, razza, religione, disabilità, peso e attrazione) e i diritti dei dipendenti (questioni alla base della rappresentanza dei dipendenti e della democratizzazione del luogo di lavoro) e doveri;</a:t>
            </a:r>
          </a:p>
          <a:p>
            <a:pPr>
              <a:buFontTx/>
              <a:buChar char="•"/>
            </a:pPr>
            <a:r>
              <a:rPr lang="it-IT" sz="1000" b="1" smtClean="0">
                <a:latin typeface="Tw Cen MT" pitchFamily="34" charset="0"/>
              </a:rPr>
              <a:t>Etica delle vendite e del marketing </a:t>
            </a:r>
            <a:r>
              <a:rPr lang="it-IT" sz="1000" smtClean="0">
                <a:latin typeface="Tw Cen MT" pitchFamily="34" charset="0"/>
              </a:rPr>
              <a:t>- si occupa dei principi, valori e/o ideali con cui dovrebbero agire quelli che vendono i prodotti (e gli istituti di marketing). Questioni importanti sono relative a: prezzi (definizione dei prezzi, discriminazione di prezzo, scrematura dei prezzi); prassi anti-concorrenza, che includono ma vanno oltre le tattiche di prezzo per coprire questioni come la manipolazione della fedeltà e delle supply chain (prassi anti-concorrenza, legge antitrust); strategie di marketing specifiche (green-wash, prodotti “civetta”, rialzi scorretti, marketing virale, spam, schema a piramide, obsolescenza pianificata); contenuto delle pubblicità (pubblicità di attacco, messaggi subliminali, sesso nella pubblicità, prodotti considerati immorali o nocivi); bambini e marketing (marketing nelle scuole); mercati neri; mercati grigi.</a:t>
            </a:r>
          </a:p>
          <a:p>
            <a:pPr>
              <a:buFontTx/>
              <a:buChar char="•"/>
            </a:pPr>
            <a:r>
              <a:rPr lang="it-IT" sz="1000" b="1" smtClean="0">
                <a:latin typeface="Tw Cen MT" pitchFamily="34" charset="0"/>
              </a:rPr>
              <a:t>Etica della produzione </a:t>
            </a:r>
            <a:r>
              <a:rPr lang="it-IT" sz="1000" smtClean="0">
                <a:latin typeface="Tw Cen MT" pitchFamily="34" charset="0"/>
              </a:rPr>
              <a:t>- Quest’area dell’etica degli affari si occupa, in genere, dei doveri di un’azienda per garantire che i prodotti e i processi produttivi non causino nessun danno. Alcuni dei dilemmi più pungenti in quest’area derivano dal fatto che, in genere, esiste un grado di pericolo in tutti i prodotti o processi produttivi ed è difficile definire un grado di ammissibilità, o il grado di ammissibilità potrebbe dipendere dallo stato mutevole delle tecnologie di prevenzione o dalla percezione sociale cangiante del rischio accettabile. Le principali questioni in questo caso sono:</a:t>
            </a:r>
          </a:p>
          <a:p>
            <a:pPr marL="266700" lvl="1" indent="-180975">
              <a:buFont typeface="Calibri" pitchFamily="34" charset="0"/>
              <a:buAutoNum type="arabicPeriod"/>
            </a:pPr>
            <a:r>
              <a:rPr lang="it-IT" sz="1000" smtClean="0">
                <a:latin typeface="Tw Cen MT" pitchFamily="34" charset="0"/>
              </a:rPr>
              <a:t>Prodotti e servizi difettosi, che danno assuefazione e intrinsecamente pericolosi (ad es. tabacco, alcol, armi, veicoli a motore, produzioni chimiche, ecc.).</a:t>
            </a:r>
          </a:p>
          <a:p>
            <a:pPr marL="266700" lvl="1" indent="-180975">
              <a:buFont typeface="Calibri" pitchFamily="34" charset="0"/>
              <a:buAutoNum type="arabicPeriod"/>
            </a:pPr>
            <a:r>
              <a:rPr lang="it-IT" sz="1000" smtClean="0">
                <a:latin typeface="Tw Cen MT" pitchFamily="34" charset="0"/>
              </a:rPr>
              <a:t>I rapporti etici tra l’azienda e l’ambiente: inquinamento, etica ambientale, emissioni di carbonio.</a:t>
            </a:r>
          </a:p>
          <a:p>
            <a:pPr marL="266700" lvl="1" indent="-180975">
              <a:buFont typeface="Calibri" pitchFamily="34" charset="0"/>
              <a:buAutoNum type="arabicPeriod"/>
            </a:pPr>
            <a:r>
              <a:rPr lang="it-IT" sz="1000" smtClean="0">
                <a:latin typeface="Tw Cen MT" pitchFamily="34" charset="0"/>
              </a:rPr>
              <a:t>I problemi etici derivanti dalle nuove tecnologie: alimenti geneticamente modificati, radiazioni dei cellulari e salute.</a:t>
            </a:r>
          </a:p>
          <a:p>
            <a:pPr marL="266700" lvl="1" indent="-180975">
              <a:buFont typeface="Calibri" pitchFamily="34" charset="0"/>
              <a:buAutoNum type="arabicPeriod"/>
            </a:pPr>
            <a:r>
              <a:rPr lang="it-IT" sz="1000" smtClean="0">
                <a:latin typeface="Tw Cen MT" pitchFamily="34" charset="0"/>
              </a:rPr>
              <a:t>Etica del collaudo prodotti: diritti degli animali e test, utilizzo di gruppi economicamente svantaggiati (come gli studenti) come cavie.</a:t>
            </a:r>
          </a:p>
          <a:p>
            <a:pPr>
              <a:buFontTx/>
              <a:buChar char="•"/>
            </a:pPr>
            <a:r>
              <a:rPr lang="it-IT" sz="1000" b="1" smtClean="0">
                <a:latin typeface="Tw Cen MT" pitchFamily="34" charset="0"/>
              </a:rPr>
              <a:t>Etica degli immobili, dei diritti di proprietà e dei diritti di proprietà intellettuale</a:t>
            </a:r>
            <a:r>
              <a:rPr lang="it-IT" sz="1000" smtClean="0">
                <a:latin typeface="Tw Cen MT" pitchFamily="34" charset="0"/>
              </a:rPr>
              <a:t>;</a:t>
            </a:r>
          </a:p>
          <a:p>
            <a:pPr>
              <a:buFontTx/>
              <a:buChar char="•"/>
            </a:pPr>
            <a:r>
              <a:rPr lang="it-IT" sz="1000" b="1" smtClean="0">
                <a:latin typeface="Tw Cen MT" pitchFamily="34" charset="0"/>
              </a:rPr>
              <a:t>Etica e tecnologia </a:t>
            </a:r>
            <a:r>
              <a:rPr lang="it-IT" sz="1000" smtClean="0">
                <a:latin typeface="Tw Cen MT" pitchFamily="34" charset="0"/>
              </a:rPr>
              <a:t>- Il computer e il World Wide Web sono due tra le invenzioni più significative del ventesimo secolo. Sono molte le questioni etiche che scaturiscono da questa tecnologia. È facile avere accesso alle informazioni. Ciò porta all’estrapolazione dei dati, al monitoraggio delle postazioni di lavoro e alla violazione della privacy. Anche la tecnologia medica è migliorata. Le aziende farmaceutiche dispongono della tecnologia per produrre farmaci che salvano la vita. Questi farmaci sono protetti da brevetti e non esistono farmaci generici disponibili. Ciò solleva molte questioni etiche.</a:t>
            </a:r>
          </a:p>
          <a:p>
            <a:pPr>
              <a:buFontTx/>
              <a:buChar char="•"/>
            </a:pPr>
            <a:endParaRPr lang="it-IT" altLang="it-IT" sz="1000" smtClean="0">
              <a:latin typeface="Tw Cen MT" pitchFamily="34" charset="0"/>
            </a:endParaRPr>
          </a:p>
          <a:p>
            <a:pPr>
              <a:lnSpc>
                <a:spcPct val="80000"/>
              </a:lnSpc>
            </a:pPr>
            <a:endParaRPr lang="it-IT" altLang="zh-TW" sz="1000" smtClean="0">
              <a:latin typeface="Tw Cen MT" pitchFamily="34" charset="0"/>
            </a:endParaRPr>
          </a:p>
          <a:p>
            <a:endParaRPr lang="it-IT" altLang="it-IT" sz="1000" smtClean="0">
              <a:latin typeface="Tw Cen MT" pitchFamily="34" charset="0"/>
            </a:endParaRPr>
          </a:p>
          <a:p>
            <a:endParaRPr lang="it-IT" altLang="pt-PT" sz="1000" i="1" smtClean="0">
              <a:latin typeface="Tw Cen MT" pitchFamily="34" charset="0"/>
            </a:endParaRPr>
          </a:p>
        </p:txBody>
      </p:sp>
      <p:sp>
        <p:nvSpPr>
          <p:cNvPr id="55300"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E4D96A29-29C3-4A82-AC30-09C7F3D989C1}" type="slidenum">
              <a:rPr lang="it-IT" sz="1500"/>
              <a:pPr algn="ctr" defTabSz="954088"/>
              <a:t>15</a:t>
            </a:fld>
            <a:endParaRPr lang="it-IT" altLang="pt-PT" sz="1500" noProof="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pPr>
              <a:lnSpc>
                <a:spcPct val="80000"/>
              </a:lnSpc>
            </a:pPr>
            <a:endParaRPr lang="it-IT" altLang="zh-TW" smtClean="0">
              <a:latin typeface="Tw Cen MT" pitchFamily="34" charset="0"/>
            </a:endParaRPr>
          </a:p>
          <a:p>
            <a:pPr>
              <a:lnSpc>
                <a:spcPct val="80000"/>
              </a:lnSpc>
            </a:pPr>
            <a:r>
              <a:rPr lang="it-IT" smtClean="0">
                <a:latin typeface="Tw Cen MT" pitchFamily="34" charset="0"/>
                <a:cs typeface="Arial" charset="0"/>
              </a:rPr>
              <a:t>Idealmente, la politica di RSI funzionerebbe come un meccanismo integrato e auto-regolato secondo cui l’azienda monitora e assicura il sproprio supporto alle leggi, agli standard etici e alle norme internazionali. Di conseguenza, l’azienda si farebbe carico della responsabilità dell’impatto delle proprie attività sull’ambiente, i consumatori, i dipendenti, le comunità, gli stakeholder e tutti gli altri membri della sfera pubblica. Le aziende orientate alla RSI promuovono proattivamente l’interesse pubblico incoraggiando la crescita e lo sviluppo della comunità ed eliminando volontariamente le prassi che danneggiano la sfera pubblica, a prescindere dalla legalità.</a:t>
            </a:r>
            <a:endParaRPr lang="it-IT" altLang="zh-TW" smtClean="0">
              <a:latin typeface="Tw Cen MT" pitchFamily="34" charset="0"/>
            </a:endParaRPr>
          </a:p>
          <a:p>
            <a:pPr>
              <a:lnSpc>
                <a:spcPct val="80000"/>
              </a:lnSpc>
            </a:pPr>
            <a:endParaRPr lang="it-IT" altLang="zh-TW" smtClean="0">
              <a:latin typeface="Tw Cen MT" pitchFamily="34" charset="0"/>
            </a:endParaRPr>
          </a:p>
          <a:p>
            <a:pPr>
              <a:lnSpc>
                <a:spcPct val="80000"/>
              </a:lnSpc>
            </a:pPr>
            <a:r>
              <a:rPr lang="it-IT" smtClean="0">
                <a:latin typeface="Tw Cen MT" pitchFamily="34" charset="0"/>
              </a:rPr>
              <a:t>Riferimenti:</a:t>
            </a:r>
          </a:p>
          <a:p>
            <a:pPr>
              <a:lnSpc>
                <a:spcPct val="80000"/>
              </a:lnSpc>
            </a:pPr>
            <a:r>
              <a:rPr lang="it-IT" smtClean="0">
                <a:latin typeface="Tw Cen MT" pitchFamily="34" charset="0"/>
              </a:rPr>
              <a:t>http://en.wikipedia.org/wiki/Corporate_social_responsibility</a:t>
            </a:r>
          </a:p>
          <a:p>
            <a:pPr>
              <a:lnSpc>
                <a:spcPct val="80000"/>
              </a:lnSpc>
            </a:pPr>
            <a:endParaRPr lang="it-IT" altLang="zh-TW" smtClean="0">
              <a:latin typeface="Tw Cen MT" pitchFamily="34" charset="0"/>
            </a:endParaRPr>
          </a:p>
          <a:p>
            <a:pPr>
              <a:lnSpc>
                <a:spcPct val="80000"/>
              </a:lnSpc>
            </a:pPr>
            <a:r>
              <a:rPr lang="it-IT" smtClean="0">
                <a:latin typeface="Tw Cen MT" pitchFamily="34" charset="0"/>
              </a:rPr>
              <a:t>http://www.unctad.org/en/docs/iteipc20037_en.pdf </a:t>
            </a:r>
          </a:p>
          <a:p>
            <a:pPr>
              <a:lnSpc>
                <a:spcPct val="80000"/>
              </a:lnSpc>
            </a:pPr>
            <a:endParaRPr lang="it-IT" altLang="zh-TW" smtClean="0">
              <a:latin typeface="Tw Cen MT" pitchFamily="34" charset="0"/>
            </a:endParaRPr>
          </a:p>
          <a:p>
            <a:endParaRPr lang="it-IT" altLang="pt-PT" i="1" smtClean="0">
              <a:latin typeface="Tw Cen MT" pitchFamily="34" charset="0"/>
            </a:endParaRPr>
          </a:p>
        </p:txBody>
      </p:sp>
      <p:sp>
        <p:nvSpPr>
          <p:cNvPr id="56324"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A78A16A7-7E52-4FA5-A3D0-276CFC1A28B8}" type="slidenum">
              <a:rPr lang="it-IT" sz="1500"/>
              <a:pPr algn="ctr" defTabSz="954088"/>
              <a:t>16</a:t>
            </a:fld>
            <a:endParaRPr lang="it-IT" altLang="pt-PT" sz="1500" noProof="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ln/>
        </p:spPr>
        <p:txBody>
          <a:bodyPr/>
          <a:lstStyle/>
          <a:p>
            <a:r>
              <a:rPr lang="it-IT" smtClean="0">
                <a:latin typeface="Tw Cen MT" pitchFamily="34" charset="0"/>
              </a:rPr>
              <a:t> Sulla base di questi principi, abbiamo identificato le seguenti </a:t>
            </a:r>
            <a:r>
              <a:rPr lang="it-IT" b="1" i="1" smtClean="0">
                <a:latin typeface="Tw Cen MT" pitchFamily="34" charset="0"/>
              </a:rPr>
              <a:t>priorità </a:t>
            </a:r>
            <a:r>
              <a:rPr lang="it-IT" smtClean="0">
                <a:latin typeface="Tw Cen MT" pitchFamily="34" charset="0"/>
              </a:rPr>
              <a:t>della responsabilità sociale d’impresa:</a:t>
            </a:r>
            <a:endParaRPr lang="it-IT" altLang="it-IT" smtClean="0">
              <a:latin typeface="Tw Cen MT" pitchFamily="34" charset="0"/>
            </a:endParaRPr>
          </a:p>
          <a:p>
            <a:endParaRPr lang="it-IT" altLang="it-IT" smtClean="0">
              <a:latin typeface="Tw Cen MT" pitchFamily="34" charset="0"/>
            </a:endParaRPr>
          </a:p>
          <a:p>
            <a:r>
              <a:rPr lang="it-IT" smtClean="0">
                <a:latin typeface="Tw Cen MT" pitchFamily="34" charset="0"/>
              </a:rPr>
              <a:t>• Prassi aziendali solide: sviluppare l’azienda per la ricchezza della società; mitigare i costi sociali dell’espansione aziendale; migliorare l’efficacia del lavoro a livello locale;</a:t>
            </a:r>
          </a:p>
          <a:p>
            <a:r>
              <a:rPr lang="it-IT" smtClean="0">
                <a:latin typeface="Tw Cen MT" pitchFamily="34" charset="0"/>
              </a:rPr>
              <a:t>• Sviluppo personale: offrire compensazione e benefici competitivi, investendo nel capitale umano;</a:t>
            </a:r>
          </a:p>
          <a:p>
            <a:r>
              <a:rPr lang="it-IT" smtClean="0">
                <a:latin typeface="Tw Cen MT" pitchFamily="34" charset="0"/>
              </a:rPr>
              <a:t>• Salute e sicurezza: introdurre e mantenere standard di salute e sicurezza oltre a quelli sanciti dalle leggi;</a:t>
            </a:r>
          </a:p>
          <a:p>
            <a:r>
              <a:rPr lang="it-IT" smtClean="0">
                <a:latin typeface="Tw Cen MT" pitchFamily="34" charset="0"/>
              </a:rPr>
              <a:t>• Gestione ambientale e risparmio delle risorse: implementare programmi pertinenti per attenuare l’impatto ambientale negativo;</a:t>
            </a:r>
          </a:p>
          <a:p>
            <a:r>
              <a:rPr lang="it-IT" smtClean="0">
                <a:latin typeface="Tw Cen MT" pitchFamily="34" charset="0"/>
              </a:rPr>
              <a:t>• Ristrutturazione socialmente responsabile: fare affari e ristrutturare in una maniera accettabile per la comunità locale;</a:t>
            </a:r>
          </a:p>
          <a:p>
            <a:r>
              <a:rPr lang="it-IT" smtClean="0">
                <a:latin typeface="Tw Cen MT" pitchFamily="34" charset="0"/>
              </a:rPr>
              <a:t>• Supporto alle comunità locali: assistere le comunità locali a rafforzare la loro efficacia gestionale e di sviluppo.</a:t>
            </a:r>
            <a:endParaRPr lang="it-IT" altLang="it-IT" smtClean="0">
              <a:latin typeface="Tw Cen MT" pitchFamily="34" charset="0"/>
            </a:endParaRPr>
          </a:p>
          <a:p>
            <a:endParaRPr lang="it-IT" altLang="it-IT" smtClean="0">
              <a:latin typeface="Tw Cen MT" pitchFamily="34" charset="0"/>
            </a:endParaRPr>
          </a:p>
          <a:p>
            <a:endParaRPr lang="it-IT" altLang="pt-PT" i="1" smtClean="0">
              <a:latin typeface="Tw Cen MT" pitchFamily="34" charset="0"/>
            </a:endParaRPr>
          </a:p>
        </p:txBody>
      </p:sp>
      <p:sp>
        <p:nvSpPr>
          <p:cNvPr id="57348"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7D37CD72-68E8-4152-AA64-5ADA9E62E72C}" type="slidenum">
              <a:rPr lang="it-IT" sz="1500"/>
              <a:pPr algn="ctr" defTabSz="954088"/>
              <a:t>17</a:t>
            </a:fld>
            <a:endParaRPr lang="it-IT" altLang="pt-PT" sz="1500" noProof="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xfrm>
            <a:off x="307975" y="4467225"/>
            <a:ext cx="6122988" cy="4475163"/>
          </a:xfrm>
          <a:noFill/>
          <a:ln/>
        </p:spPr>
        <p:txBody>
          <a:bodyPr/>
          <a:lstStyle/>
          <a:p>
            <a:pPr>
              <a:spcBef>
                <a:spcPct val="0"/>
              </a:spcBef>
            </a:pPr>
            <a:r>
              <a:rPr lang="it-IT" sz="1000" i="1" smtClean="0">
                <a:latin typeface="Tw Cen MT" pitchFamily="34" charset="0"/>
              </a:rPr>
              <a:t>La piramide della responsabilità sociale d’impresa:</a:t>
            </a:r>
            <a:r>
              <a:rPr lang="it-IT" sz="1000" smtClean="0">
                <a:latin typeface="Tw Cen MT" pitchFamily="34" charset="0"/>
              </a:rPr>
              <a:t> </a:t>
            </a:r>
            <a:r>
              <a:rPr lang="it-IT" sz="1000" i="1" smtClean="0">
                <a:latin typeface="Tw Cen MT" pitchFamily="34" charset="0"/>
              </a:rPr>
              <a:t>verso la gestione morale degli stakeholder organizzativi</a:t>
            </a:r>
          </a:p>
          <a:p>
            <a:pPr>
              <a:spcBef>
                <a:spcPct val="0"/>
              </a:spcBef>
            </a:pPr>
            <a:endParaRPr lang="it-IT" altLang="it-IT" sz="1000" i="1" smtClean="0">
              <a:latin typeface="Tw Cen MT" pitchFamily="34" charset="0"/>
            </a:endParaRPr>
          </a:p>
          <a:p>
            <a:pPr>
              <a:spcBef>
                <a:spcPct val="0"/>
              </a:spcBef>
            </a:pPr>
            <a:r>
              <a:rPr lang="it-IT" sz="1000" b="1" smtClean="0">
                <a:latin typeface="Tw Cen MT" pitchFamily="34" charset="0"/>
              </a:rPr>
              <a:t>Componenti economiche (responsabilità) della RSI</a:t>
            </a:r>
            <a:endParaRPr lang="it-IT" altLang="it-IT" sz="1000" smtClean="0">
              <a:latin typeface="Tw Cen MT" pitchFamily="34" charset="0"/>
            </a:endParaRPr>
          </a:p>
          <a:p>
            <a:pPr>
              <a:spcBef>
                <a:spcPct val="0"/>
              </a:spcBef>
              <a:buFontTx/>
              <a:buAutoNum type="arabicPeriod"/>
            </a:pPr>
            <a:r>
              <a:rPr lang="it-IT" sz="1000" smtClean="0">
                <a:latin typeface="Tw Cen MT" pitchFamily="34" charset="0"/>
              </a:rPr>
              <a:t>È importante operare in maniera coerente con la massimizzazione dei profitti per azione</a:t>
            </a:r>
          </a:p>
          <a:p>
            <a:pPr>
              <a:spcBef>
                <a:spcPct val="0"/>
              </a:spcBef>
              <a:buFontTx/>
              <a:buAutoNum type="arabicPeriod" startAt="2"/>
            </a:pPr>
            <a:r>
              <a:rPr lang="it-IT" sz="1000" smtClean="0">
                <a:latin typeface="Tw Cen MT" pitchFamily="34" charset="0"/>
              </a:rPr>
              <a:t>È importante essere impegnati per essere il più proficui possibile.</a:t>
            </a:r>
            <a:endParaRPr lang="it-IT" altLang="it-IT" sz="1000" smtClean="0">
              <a:latin typeface="Tw Cen MT" pitchFamily="34" charset="0"/>
            </a:endParaRPr>
          </a:p>
          <a:p>
            <a:pPr>
              <a:spcBef>
                <a:spcPct val="0"/>
              </a:spcBef>
              <a:buFontTx/>
              <a:buAutoNum type="arabicPeriod" startAt="3"/>
            </a:pPr>
            <a:r>
              <a:rPr lang="it-IT" sz="1000" smtClean="0">
                <a:latin typeface="Tw Cen MT" pitchFamily="34" charset="0"/>
              </a:rPr>
              <a:t>È importante mantenere una posizione competitiva forte.</a:t>
            </a:r>
            <a:endParaRPr lang="it-IT" altLang="it-IT" sz="1000" smtClean="0">
              <a:latin typeface="Tw Cen MT" pitchFamily="34" charset="0"/>
            </a:endParaRPr>
          </a:p>
          <a:p>
            <a:pPr>
              <a:spcBef>
                <a:spcPct val="0"/>
              </a:spcBef>
              <a:buFontTx/>
              <a:buAutoNum type="arabicPeriod" startAt="4"/>
            </a:pPr>
            <a:r>
              <a:rPr lang="it-IT" sz="1000" smtClean="0">
                <a:latin typeface="Tw Cen MT" pitchFamily="34" charset="0"/>
              </a:rPr>
              <a:t>È importante mantenere un alto livello di efficacia operativa.</a:t>
            </a:r>
            <a:endParaRPr lang="it-IT" altLang="it-IT" sz="1000" smtClean="0">
              <a:latin typeface="Tw Cen MT" pitchFamily="34" charset="0"/>
            </a:endParaRPr>
          </a:p>
          <a:p>
            <a:pPr>
              <a:spcBef>
                <a:spcPct val="0"/>
              </a:spcBef>
            </a:pPr>
            <a:r>
              <a:rPr lang="it-IT" sz="1000" smtClean="0">
                <a:latin typeface="Tw Cen MT" pitchFamily="34" charset="0"/>
              </a:rPr>
              <a:t>5.   È importante che un’azienda di successo sia definita come un’azienda che è costantemente proficua.</a:t>
            </a:r>
          </a:p>
          <a:p>
            <a:pPr>
              <a:spcBef>
                <a:spcPct val="0"/>
              </a:spcBef>
            </a:pPr>
            <a:endParaRPr lang="it-IT" altLang="it-IT" sz="1000" smtClean="0">
              <a:latin typeface="Tw Cen MT" pitchFamily="34" charset="0"/>
            </a:endParaRPr>
          </a:p>
          <a:p>
            <a:pPr>
              <a:spcBef>
                <a:spcPct val="0"/>
              </a:spcBef>
            </a:pPr>
            <a:r>
              <a:rPr lang="it-IT" sz="1000" b="1" smtClean="0">
                <a:latin typeface="Tw Cen MT" pitchFamily="34" charset="0"/>
              </a:rPr>
              <a:t>Componenti legali (responsabilità) della RSI</a:t>
            </a:r>
            <a:endParaRPr lang="it-IT" altLang="it-IT" sz="1000" b="1" smtClean="0">
              <a:latin typeface="Tw Cen MT" pitchFamily="34" charset="0"/>
            </a:endParaRPr>
          </a:p>
          <a:p>
            <a:pPr>
              <a:spcBef>
                <a:spcPct val="0"/>
              </a:spcBef>
              <a:buFontTx/>
              <a:buAutoNum type="arabicPeriod"/>
            </a:pPr>
            <a:r>
              <a:rPr lang="it-IT" sz="1000" smtClean="0">
                <a:latin typeface="Tw Cen MT" pitchFamily="34" charset="0"/>
              </a:rPr>
              <a:t>È importante operare in maniera coerente con le aspettative del governo e della legge.</a:t>
            </a:r>
            <a:endParaRPr lang="it-IT" altLang="it-IT" sz="1000" smtClean="0">
              <a:latin typeface="Tw Cen MT" pitchFamily="34" charset="0"/>
            </a:endParaRPr>
          </a:p>
          <a:p>
            <a:pPr>
              <a:spcBef>
                <a:spcPct val="0"/>
              </a:spcBef>
              <a:buFontTx/>
              <a:buAutoNum type="arabicPeriod" startAt="2"/>
            </a:pPr>
            <a:r>
              <a:rPr lang="it-IT" sz="1000" smtClean="0">
                <a:latin typeface="Tw Cen MT" pitchFamily="34" charset="0"/>
              </a:rPr>
              <a:t>È importante rispettare i vari regolamenti federali, di stato e locali.</a:t>
            </a:r>
          </a:p>
          <a:p>
            <a:pPr>
              <a:spcBef>
                <a:spcPct val="0"/>
              </a:spcBef>
              <a:buFontTx/>
              <a:buAutoNum type="arabicPeriod" startAt="3"/>
            </a:pPr>
            <a:r>
              <a:rPr lang="it-IT" sz="1000" smtClean="0">
                <a:latin typeface="Tw Cen MT" pitchFamily="34" charset="0"/>
              </a:rPr>
              <a:t>È importante essere un cittadino aziendale che rispetta le leggi.</a:t>
            </a:r>
            <a:endParaRPr lang="it-IT" altLang="it-IT" sz="1000" smtClean="0">
              <a:latin typeface="Tw Cen MT" pitchFamily="34" charset="0"/>
            </a:endParaRPr>
          </a:p>
          <a:p>
            <a:pPr>
              <a:spcBef>
                <a:spcPct val="0"/>
              </a:spcBef>
              <a:buFontTx/>
              <a:buAutoNum type="arabicPeriod" startAt="4"/>
            </a:pPr>
            <a:r>
              <a:rPr lang="it-IT" sz="1000" smtClean="0">
                <a:latin typeface="Tw Cen MT" pitchFamily="34" charset="0"/>
              </a:rPr>
              <a:t>È importante che un’azienda di successo sia definita come un’azienda che onora i propri obblighi legali.</a:t>
            </a:r>
            <a:endParaRPr lang="it-IT" altLang="it-IT" sz="1000" smtClean="0">
              <a:latin typeface="Tw Cen MT" pitchFamily="34" charset="0"/>
            </a:endParaRPr>
          </a:p>
          <a:p>
            <a:pPr>
              <a:spcBef>
                <a:spcPct val="0"/>
              </a:spcBef>
              <a:buFontTx/>
              <a:buAutoNum type="arabicPeriod" startAt="5"/>
            </a:pPr>
            <a:r>
              <a:rPr lang="it-IT" sz="1000" smtClean="0">
                <a:latin typeface="Tw Cen MT" pitchFamily="34" charset="0"/>
              </a:rPr>
              <a:t>È importante fornire beni e servizi che soddisfino almeno i requisiti legali minimi.</a:t>
            </a:r>
          </a:p>
          <a:p>
            <a:pPr>
              <a:spcBef>
                <a:spcPct val="0"/>
              </a:spcBef>
            </a:pPr>
            <a:endParaRPr lang="it-IT" altLang="it-IT" sz="1000" smtClean="0">
              <a:latin typeface="Tw Cen MT" pitchFamily="34" charset="0"/>
            </a:endParaRPr>
          </a:p>
          <a:p>
            <a:pPr>
              <a:spcBef>
                <a:spcPct val="0"/>
              </a:spcBef>
            </a:pPr>
            <a:r>
              <a:rPr lang="it-IT" sz="1000" b="1" smtClean="0">
                <a:latin typeface="Tw Cen MT" pitchFamily="34" charset="0"/>
              </a:rPr>
              <a:t>Componenti etiche (responsabilità) della RSI</a:t>
            </a:r>
            <a:endParaRPr lang="it-IT" altLang="it-IT" sz="1000" b="1" smtClean="0">
              <a:latin typeface="Tw Cen MT" pitchFamily="34" charset="0"/>
            </a:endParaRPr>
          </a:p>
          <a:p>
            <a:pPr>
              <a:spcBef>
                <a:spcPct val="0"/>
              </a:spcBef>
              <a:buFontTx/>
              <a:buAutoNum type="arabicPeriod"/>
            </a:pPr>
            <a:r>
              <a:rPr lang="it-IT" sz="1000" smtClean="0">
                <a:latin typeface="Tw Cen MT" pitchFamily="34" charset="0"/>
              </a:rPr>
              <a:t>È importante operare in maniera coerente con le abitudini sociali e le norme etiche.</a:t>
            </a:r>
            <a:endParaRPr lang="it-IT" altLang="it-IT" sz="1000" smtClean="0">
              <a:latin typeface="Tw Cen MT" pitchFamily="34" charset="0"/>
            </a:endParaRPr>
          </a:p>
          <a:p>
            <a:pPr>
              <a:spcBef>
                <a:spcPct val="0"/>
              </a:spcBef>
              <a:buFontTx/>
              <a:buAutoNum type="arabicPeriod" startAt="2"/>
            </a:pPr>
            <a:r>
              <a:rPr lang="it-IT" sz="1000" smtClean="0">
                <a:latin typeface="Tw Cen MT" pitchFamily="34" charset="0"/>
              </a:rPr>
              <a:t>È importante riconoscere e rispettare le norme morali etiche nuove in evoluzione adottate dalla società. </a:t>
            </a:r>
            <a:endParaRPr lang="it-IT" altLang="it-IT" sz="1000" smtClean="0">
              <a:latin typeface="Tw Cen MT" pitchFamily="34" charset="0"/>
            </a:endParaRPr>
          </a:p>
          <a:p>
            <a:pPr>
              <a:spcBef>
                <a:spcPct val="0"/>
              </a:spcBef>
            </a:pPr>
            <a:r>
              <a:rPr lang="it-IT" sz="1000" smtClean="0">
                <a:latin typeface="Tw Cen MT" pitchFamily="34" charset="0"/>
              </a:rPr>
              <a:t>3. È importante evitare di compromettere norme etiche per raggiungere obiettivi aziendali.</a:t>
            </a:r>
            <a:endParaRPr lang="it-IT" altLang="it-IT" sz="1000" smtClean="0">
              <a:latin typeface="Tw Cen MT" pitchFamily="34" charset="0"/>
            </a:endParaRPr>
          </a:p>
          <a:p>
            <a:pPr>
              <a:spcBef>
                <a:spcPct val="0"/>
              </a:spcBef>
            </a:pPr>
            <a:r>
              <a:rPr lang="it-IT" sz="1000" smtClean="0">
                <a:latin typeface="Tw Cen MT" pitchFamily="34" charset="0"/>
              </a:rPr>
              <a:t>4. È importante che una buona cittadinanza aziendale sia definita come quella che fa ciò che ci si aspetta dal punto di vista morale ed etico.</a:t>
            </a:r>
            <a:endParaRPr lang="it-IT" altLang="it-IT" sz="1000" smtClean="0">
              <a:latin typeface="Tw Cen MT" pitchFamily="34" charset="0"/>
            </a:endParaRPr>
          </a:p>
          <a:p>
            <a:pPr>
              <a:spcBef>
                <a:spcPct val="0"/>
              </a:spcBef>
            </a:pPr>
            <a:r>
              <a:rPr lang="it-IT" sz="1000" smtClean="0">
                <a:latin typeface="Tw Cen MT" pitchFamily="34" charset="0"/>
              </a:rPr>
              <a:t>5. È importante riconoscere che l’integrità aziendale e il comportamento etico vanno oltre la mera conformità alle leggi e ai regolamenti.</a:t>
            </a:r>
          </a:p>
          <a:p>
            <a:pPr>
              <a:spcBef>
                <a:spcPct val="0"/>
              </a:spcBef>
            </a:pPr>
            <a:endParaRPr lang="it-IT" altLang="it-IT" sz="1000" smtClean="0">
              <a:latin typeface="Tw Cen MT" pitchFamily="34" charset="0"/>
            </a:endParaRPr>
          </a:p>
          <a:p>
            <a:pPr>
              <a:spcBef>
                <a:spcPct val="0"/>
              </a:spcBef>
            </a:pPr>
            <a:r>
              <a:rPr lang="it-IT" sz="1000" b="1" smtClean="0">
                <a:latin typeface="Tw Cen MT" pitchFamily="34" charset="0"/>
              </a:rPr>
              <a:t>Componenti filantropiche (responsabilità) della RSI</a:t>
            </a:r>
            <a:endParaRPr lang="it-IT" altLang="it-IT" sz="1000" smtClean="0">
              <a:latin typeface="Tw Cen MT" pitchFamily="34" charset="0"/>
            </a:endParaRPr>
          </a:p>
          <a:p>
            <a:pPr>
              <a:spcBef>
                <a:spcPct val="0"/>
              </a:spcBef>
            </a:pPr>
            <a:r>
              <a:rPr lang="it-IT" sz="1000" smtClean="0">
                <a:latin typeface="Tw Cen MT" pitchFamily="34" charset="0"/>
              </a:rPr>
              <a:t>1. È importante operare in maniera coerente con le aspettative filantropiche e caritatevoli della società.</a:t>
            </a:r>
          </a:p>
          <a:p>
            <a:pPr>
              <a:spcBef>
                <a:spcPct val="0"/>
              </a:spcBef>
            </a:pPr>
            <a:r>
              <a:rPr lang="it-IT" sz="1000" smtClean="0">
                <a:latin typeface="Tw Cen MT" pitchFamily="34" charset="0"/>
              </a:rPr>
              <a:t>2. È importante assistere le belle arti e le arti dello spettacolo.</a:t>
            </a:r>
            <a:endParaRPr lang="it-IT" altLang="it-IT" sz="1000" smtClean="0">
              <a:latin typeface="Tw Cen MT" pitchFamily="34" charset="0"/>
            </a:endParaRPr>
          </a:p>
          <a:p>
            <a:pPr>
              <a:spcBef>
                <a:spcPct val="0"/>
              </a:spcBef>
            </a:pPr>
            <a:r>
              <a:rPr lang="it-IT" sz="1000" smtClean="0">
                <a:latin typeface="Tw Cen MT" pitchFamily="34" charset="0"/>
              </a:rPr>
              <a:t>3. È importante che i manager e i dipendenti partecipino alle attività di volontariato e caritatevoli in seno alle proprie</a:t>
            </a:r>
          </a:p>
          <a:p>
            <a:pPr>
              <a:spcBef>
                <a:spcPct val="0"/>
              </a:spcBef>
            </a:pPr>
            <a:r>
              <a:rPr lang="it-IT" sz="1000" smtClean="0">
                <a:latin typeface="Tw Cen MT" pitchFamily="34" charset="0"/>
              </a:rPr>
              <a:t>comunità locali.</a:t>
            </a:r>
            <a:endParaRPr lang="it-IT" altLang="it-IT" sz="1000" smtClean="0">
              <a:latin typeface="Tw Cen MT" pitchFamily="34" charset="0"/>
            </a:endParaRPr>
          </a:p>
          <a:p>
            <a:pPr>
              <a:spcBef>
                <a:spcPct val="0"/>
              </a:spcBef>
            </a:pPr>
            <a:r>
              <a:rPr lang="it-IT" sz="1000" smtClean="0">
                <a:latin typeface="Tw Cen MT" pitchFamily="34" charset="0"/>
              </a:rPr>
              <a:t>4. È importante fornire assistenza agli istituti educativi pubblici e privati.</a:t>
            </a:r>
          </a:p>
          <a:p>
            <a:pPr>
              <a:spcBef>
                <a:spcPct val="0"/>
              </a:spcBef>
            </a:pPr>
            <a:r>
              <a:rPr lang="it-IT" sz="1000" smtClean="0">
                <a:latin typeface="Tw Cen MT" pitchFamily="34" charset="0"/>
              </a:rPr>
              <a:t>5. È importante assistere i progetti di volontariato che migliorano la “qualità della vita” della comunità.</a:t>
            </a:r>
          </a:p>
          <a:p>
            <a:endParaRPr lang="it-IT" altLang="it-IT" sz="1000" smtClean="0">
              <a:latin typeface="Tw Cen MT" pitchFamily="34" charset="0"/>
            </a:endParaRPr>
          </a:p>
          <a:p>
            <a:endParaRPr lang="it-IT" altLang="it-IT" sz="1000" smtClean="0">
              <a:latin typeface="Tw Cen MT" pitchFamily="34" charset="0"/>
            </a:endParaRPr>
          </a:p>
          <a:p>
            <a:endParaRPr lang="it-IT" altLang="it-IT" sz="1000" smtClean="0">
              <a:latin typeface="Tw Cen MT" pitchFamily="34" charset="0"/>
            </a:endParaRPr>
          </a:p>
          <a:p>
            <a:endParaRPr lang="it-IT" altLang="it-IT" sz="1000" smtClean="0">
              <a:latin typeface="Tw Cen MT" pitchFamily="34" charset="0"/>
            </a:endParaRPr>
          </a:p>
          <a:p>
            <a:pPr>
              <a:buFontTx/>
              <a:buAutoNum type="arabicPeriod" startAt="2"/>
            </a:pPr>
            <a:endParaRPr lang="it-IT" altLang="it-IT" sz="1000" smtClean="0">
              <a:latin typeface="Tw Cen MT" pitchFamily="34" charset="0"/>
            </a:endParaRPr>
          </a:p>
          <a:p>
            <a:pPr>
              <a:buFontTx/>
              <a:buAutoNum type="arabicPeriod"/>
            </a:pPr>
            <a:endParaRPr lang="it-IT" altLang="it-IT" sz="1000" smtClean="0">
              <a:latin typeface="Tw Cen MT" pitchFamily="34" charset="0"/>
            </a:endParaRPr>
          </a:p>
          <a:p>
            <a:endParaRPr lang="it-IT" altLang="it-IT" sz="1000" b="1" smtClean="0">
              <a:latin typeface="Tw Cen MT" pitchFamily="34" charset="0"/>
            </a:endParaRPr>
          </a:p>
          <a:p>
            <a:endParaRPr lang="it-IT" altLang="it-IT" sz="1000" smtClean="0">
              <a:latin typeface="Tw Cen MT" pitchFamily="34" charset="0"/>
            </a:endParaRPr>
          </a:p>
          <a:p>
            <a:endParaRPr lang="it-IT" altLang="pt-PT" sz="1000" i="1" smtClean="0">
              <a:latin typeface="Tw Cen MT" pitchFamily="34" charset="0"/>
            </a:endParaRPr>
          </a:p>
        </p:txBody>
      </p:sp>
      <p:sp>
        <p:nvSpPr>
          <p:cNvPr id="58372"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B25CE7DA-430C-4795-B0B4-9A98564C687E}" type="slidenum">
              <a:rPr lang="it-IT" sz="1500"/>
              <a:pPr algn="ctr" defTabSz="954088"/>
              <a:t>18</a:t>
            </a:fld>
            <a:endParaRPr lang="it-IT" altLang="pt-PT" sz="1500" noProof="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ln/>
        </p:spPr>
        <p:txBody>
          <a:bodyPr/>
          <a:lstStyle/>
          <a:p>
            <a:r>
              <a:rPr lang="it-IT" smtClean="0">
                <a:latin typeface="Tw Cen MT" pitchFamily="34" charset="0"/>
              </a:rPr>
              <a:t>Riferimenti:</a:t>
            </a:r>
          </a:p>
          <a:p>
            <a:r>
              <a:rPr lang="it-IT" smtClean="0">
                <a:latin typeface="Tw Cen MT" pitchFamily="34" charset="0"/>
              </a:rPr>
              <a:t>http://www.iso.org/iso/iso_14000_essentials</a:t>
            </a:r>
          </a:p>
          <a:p>
            <a:r>
              <a:rPr lang="it-IT" smtClean="0">
                <a:latin typeface="Tw Cen MT" pitchFamily="34" charset="0"/>
              </a:rPr>
              <a:t>http://en.wikipedia.org/wiki/ISO_14000</a:t>
            </a:r>
          </a:p>
          <a:p>
            <a:endParaRPr lang="it-IT" altLang="it-IT" smtClean="0">
              <a:latin typeface="Tw Cen MT" pitchFamily="34" charset="0"/>
            </a:endParaRPr>
          </a:p>
          <a:p>
            <a:r>
              <a:rPr lang="it-IT" smtClean="0">
                <a:latin typeface="Tw Cen MT" pitchFamily="34" charset="0"/>
              </a:rPr>
              <a:t>Gli standard ISO sono </a:t>
            </a:r>
            <a:r>
              <a:rPr lang="it-IT" b="1" smtClean="0">
                <a:latin typeface="Tw Cen MT" pitchFamily="34" charset="0"/>
              </a:rPr>
              <a:t>strumenti pratici </a:t>
            </a:r>
            <a:r>
              <a:rPr lang="it-IT" smtClean="0">
                <a:latin typeface="Tw Cen MT" pitchFamily="34" charset="0"/>
              </a:rPr>
              <a:t>a disposizione del manager che non è soddisfatto della mera conformità alla normativa, che potrebbero essere percepiti come un costo. Sono indicati per il </a:t>
            </a:r>
            <a:r>
              <a:rPr lang="it-IT" b="1" smtClean="0">
                <a:latin typeface="Tw Cen MT" pitchFamily="34" charset="0"/>
              </a:rPr>
              <a:t>manager proattivo </a:t>
            </a:r>
            <a:r>
              <a:rPr lang="it-IT" smtClean="0">
                <a:latin typeface="Tw Cen MT" pitchFamily="34" charset="0"/>
              </a:rPr>
              <a:t>con la vision di comprendere che l’implementazione di un approccio strategico può portare un </a:t>
            </a:r>
            <a:r>
              <a:rPr lang="it-IT" b="1" smtClean="0">
                <a:latin typeface="Tw Cen MT" pitchFamily="34" charset="0"/>
              </a:rPr>
              <a:t>ritorno sugli investimenti </a:t>
            </a:r>
            <a:r>
              <a:rPr lang="it-IT" smtClean="0">
                <a:latin typeface="Tw Cen MT" pitchFamily="34" charset="0"/>
              </a:rPr>
              <a:t>nelle misure legate all’ambiente. </a:t>
            </a:r>
          </a:p>
          <a:p>
            <a:r>
              <a:rPr lang="it-IT" smtClean="0">
                <a:latin typeface="Tw Cen MT" pitchFamily="34" charset="0"/>
              </a:rPr>
              <a:t>L’approccio sistematico ISO 14001:2004 impone all’organizzazione di considerare attentamente tutte le aree in cui le sue attività hanno un </a:t>
            </a:r>
            <a:r>
              <a:rPr lang="it-IT" b="1" smtClean="0">
                <a:latin typeface="Tw Cen MT" pitchFamily="34" charset="0"/>
              </a:rPr>
              <a:t>impatto ambientale</a:t>
            </a:r>
            <a:r>
              <a:rPr lang="it-IT" smtClean="0">
                <a:latin typeface="Tw Cen MT" pitchFamily="34" charset="0"/>
              </a:rPr>
              <a:t>. E ciò può comportare </a:t>
            </a:r>
            <a:r>
              <a:rPr lang="it-IT" b="1" smtClean="0">
                <a:latin typeface="Tw Cen MT" pitchFamily="34" charset="0"/>
              </a:rPr>
              <a:t>vantaggi</a:t>
            </a:r>
            <a:r>
              <a:rPr lang="it-IT" smtClean="0">
                <a:latin typeface="Tw Cen MT" pitchFamily="34" charset="0"/>
              </a:rPr>
              <a:t> come: </a:t>
            </a:r>
          </a:p>
          <a:p>
            <a:pPr>
              <a:buFontTx/>
              <a:buChar char="•"/>
            </a:pPr>
            <a:r>
              <a:rPr lang="it-IT" b="1" smtClean="0">
                <a:latin typeface="Tw Cen MT" pitchFamily="34" charset="0"/>
              </a:rPr>
              <a:t>costi ridotti</a:t>
            </a:r>
            <a:r>
              <a:rPr lang="it-IT" smtClean="0">
                <a:latin typeface="Tw Cen MT" pitchFamily="34" charset="0"/>
              </a:rPr>
              <a:t> per la gestione dei rifiuti </a:t>
            </a:r>
          </a:p>
          <a:p>
            <a:pPr>
              <a:buFontTx/>
              <a:buChar char="•"/>
            </a:pPr>
            <a:r>
              <a:rPr lang="it-IT" b="1" smtClean="0">
                <a:latin typeface="Tw Cen MT" pitchFamily="34" charset="0"/>
              </a:rPr>
              <a:t>risparmi</a:t>
            </a:r>
            <a:r>
              <a:rPr lang="it-IT" smtClean="0">
                <a:latin typeface="Tw Cen MT" pitchFamily="34" charset="0"/>
              </a:rPr>
              <a:t> nel consumo di energia e materiali </a:t>
            </a:r>
          </a:p>
          <a:p>
            <a:pPr>
              <a:buFontTx/>
              <a:buChar char="•"/>
            </a:pPr>
            <a:r>
              <a:rPr lang="it-IT" b="1" smtClean="0">
                <a:latin typeface="Tw Cen MT" pitchFamily="34" charset="0"/>
              </a:rPr>
              <a:t>ridotti</a:t>
            </a:r>
            <a:r>
              <a:rPr lang="it-IT" smtClean="0">
                <a:latin typeface="Tw Cen MT" pitchFamily="34" charset="0"/>
              </a:rPr>
              <a:t> costi di distribuzione </a:t>
            </a:r>
          </a:p>
          <a:p>
            <a:pPr>
              <a:buFontTx/>
              <a:buChar char="•"/>
            </a:pPr>
            <a:r>
              <a:rPr lang="it-IT" b="1" smtClean="0">
                <a:latin typeface="Tw Cen MT" pitchFamily="34" charset="0"/>
              </a:rPr>
              <a:t>migliore immagine dell’azienda </a:t>
            </a:r>
            <a:r>
              <a:rPr lang="it-IT" smtClean="0">
                <a:latin typeface="Tw Cen MT" pitchFamily="34" charset="0"/>
              </a:rPr>
              <a:t>tra i regolatori, clienti e il pubblico </a:t>
            </a:r>
          </a:p>
          <a:p>
            <a:pPr>
              <a:buFontTx/>
              <a:buChar char="•"/>
            </a:pPr>
            <a:r>
              <a:rPr lang="it-IT" smtClean="0">
                <a:latin typeface="Tw Cen MT" pitchFamily="34" charset="0"/>
              </a:rPr>
              <a:t>quadro di riferimento per il </a:t>
            </a:r>
            <a:r>
              <a:rPr lang="it-IT" b="1" smtClean="0">
                <a:latin typeface="Tw Cen MT" pitchFamily="34" charset="0"/>
              </a:rPr>
              <a:t>miglioramento continuo </a:t>
            </a:r>
            <a:r>
              <a:rPr lang="it-IT" smtClean="0">
                <a:latin typeface="Tw Cen MT" pitchFamily="34" charset="0"/>
              </a:rPr>
              <a:t>delle performance ambientali. </a:t>
            </a:r>
          </a:p>
          <a:p>
            <a:endParaRPr lang="it-IT" altLang="it-IT" smtClean="0">
              <a:latin typeface="Tw Cen MT" pitchFamily="34" charset="0"/>
            </a:endParaRPr>
          </a:p>
          <a:p>
            <a:endParaRPr lang="it-IT" altLang="pt-PT" i="1" smtClean="0">
              <a:latin typeface="Tw Cen MT" pitchFamily="34" charset="0"/>
            </a:endParaRPr>
          </a:p>
        </p:txBody>
      </p:sp>
      <p:sp>
        <p:nvSpPr>
          <p:cNvPr id="59396"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F0F93B4D-FAFB-4415-9E8F-B350C53A4AD3}" type="slidenum">
              <a:rPr lang="it-IT" sz="1500"/>
              <a:pPr algn="ctr" defTabSz="954088"/>
              <a:t>19</a:t>
            </a:fld>
            <a:endParaRPr lang="it-IT" altLang="pt-PT" sz="1500"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p:spPr>
        <p:txBody>
          <a:bodyPr/>
          <a:lstStyle/>
          <a:p>
            <a:endParaRPr lang="it-IT" altLang="pt-PT" smtClean="0">
              <a:latin typeface="Tw Cen MT" pitchFamily="34" charset="0"/>
            </a:endParaRPr>
          </a:p>
        </p:txBody>
      </p:sp>
      <p:sp>
        <p:nvSpPr>
          <p:cNvPr id="41988"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D56D8238-E1B6-44BB-A208-B9A33A6C9B4D}" type="slidenum">
              <a:rPr lang="it-IT" sz="1500"/>
              <a:pPr algn="ctr" defTabSz="954088"/>
              <a:t>2</a:t>
            </a:fld>
            <a:endParaRPr lang="it-IT" altLang="pt-PT" sz="1500" noProof="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D06B5C12-F591-41F9-9DC2-BCF152B91F4C}" type="slidenum">
              <a:rPr lang="it-IT" sz="1500"/>
              <a:pPr algn="ctr" defTabSz="954088"/>
              <a:t>20</a:t>
            </a:fld>
            <a:endParaRPr lang="it-IT" altLang="pt-PT" sz="1500" noProof="1"/>
          </a:p>
        </p:txBody>
      </p:sp>
      <p:sp>
        <p:nvSpPr>
          <p:cNvPr id="60420" name="Notes Placeholder 1"/>
          <p:cNvSpPr>
            <a:spLocks noGrp="1"/>
          </p:cNvSpPr>
          <p:nvPr/>
        </p:nvSpPr>
        <p:spPr bwMode="auto">
          <a:xfrm>
            <a:off x="571500" y="4721225"/>
            <a:ext cx="5737225" cy="4475163"/>
          </a:xfrm>
          <a:prstGeom prst="rect">
            <a:avLst/>
          </a:prstGeom>
          <a:noFill/>
          <a:ln w="9525">
            <a:noFill/>
            <a:miter lim="800000"/>
            <a:headEnd/>
            <a:tailEnd/>
          </a:ln>
        </p:spPr>
        <p:txBody>
          <a:bodyPr lIns="99078" tIns="49539" rIns="99078" bIns="49539"/>
          <a:lstStyle/>
          <a:p>
            <a:pPr eaLnBrk="0" hangingPunct="0">
              <a:spcBef>
                <a:spcPct val="30000"/>
              </a:spcBef>
            </a:pPr>
            <a:endParaRPr lang="it-IT" altLang="it-IT" sz="1200" u="none">
              <a:latin typeface="Tw Cen MT"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xfrm>
            <a:off x="571500" y="4467225"/>
            <a:ext cx="5737225" cy="4475163"/>
          </a:xfrm>
          <a:noFill/>
          <a:ln/>
        </p:spPr>
        <p:txBody>
          <a:bodyPr/>
          <a:lstStyle/>
          <a:p>
            <a:r>
              <a:rPr lang="it-IT" smtClean="0">
                <a:latin typeface="Tw Cen MT" pitchFamily="34" charset="0"/>
              </a:rPr>
              <a:t>http://en.wikipedia.org/wiki/Green_Globe</a:t>
            </a:r>
            <a:endParaRPr lang="it-IT" altLang="it-IT" smtClean="0">
              <a:latin typeface="Tw Cen MT" pitchFamily="34" charset="0"/>
            </a:endParaRPr>
          </a:p>
          <a:p>
            <a:endParaRPr lang="it-IT" altLang="it-IT" smtClean="0">
              <a:latin typeface="Tw Cen MT" pitchFamily="34" charset="0"/>
            </a:endParaRPr>
          </a:p>
          <a:p>
            <a:r>
              <a:rPr lang="it-IT" smtClean="0">
                <a:latin typeface="Tw Cen MT" pitchFamily="34" charset="0"/>
              </a:rPr>
              <a:t>Nel 2008, la Green Globe International (GGI), un’azienda pubblica americana, con il marchio GGII.PK, ha acquisito un interesse di maggioranza nella Green Globe Limited, la titolare del marchio.</a:t>
            </a:r>
          </a:p>
          <a:p>
            <a:r>
              <a:rPr lang="it-IT" smtClean="0">
                <a:latin typeface="Tw Cen MT" pitchFamily="34" charset="0"/>
              </a:rPr>
              <a:t>Esistono oggi numerosi programmi Green Globe in tutto il mondo. Comprendono Green Globe Asia Pacific, Green Globe Certification, Heritage, TUV Reinland, Green Globe Mexico.</a:t>
            </a:r>
            <a:endParaRPr lang="it-IT" altLang="it-IT" smtClean="0">
              <a:latin typeface="Tw Cen MT" pitchFamily="34" charset="0"/>
            </a:endParaRPr>
          </a:p>
          <a:p>
            <a:endParaRPr lang="it-IT" altLang="it-IT" smtClean="0">
              <a:latin typeface="Tw Cen MT" pitchFamily="34" charset="0"/>
            </a:endParaRPr>
          </a:p>
          <a:p>
            <a:r>
              <a:rPr lang="it-IT" smtClean="0">
                <a:latin typeface="Tw Cen MT" pitchFamily="34" charset="0"/>
              </a:rPr>
              <a:t>Riferimenti:</a:t>
            </a:r>
            <a:endParaRPr lang="it-IT" altLang="it-IT" smtClean="0">
              <a:latin typeface="Tw Cen MT" pitchFamily="34" charset="0"/>
            </a:endParaRPr>
          </a:p>
          <a:p>
            <a:r>
              <a:rPr lang="it-IT" smtClean="0">
                <a:latin typeface="Tw Cen MT" pitchFamily="34" charset="0"/>
              </a:rPr>
              <a:t>http://www.greenglobeint.com/ </a:t>
            </a:r>
          </a:p>
          <a:p>
            <a:r>
              <a:rPr lang="it-IT" smtClean="0">
                <a:latin typeface="Tw Cen MT" pitchFamily="34" charset="0"/>
              </a:rPr>
              <a:t>http://www.greenglobe.com/</a:t>
            </a:r>
          </a:p>
          <a:p>
            <a:endParaRPr lang="it-IT" altLang="it-IT" smtClean="0">
              <a:latin typeface="Tw Cen MT" pitchFamily="34" charset="0"/>
            </a:endParaRPr>
          </a:p>
          <a:p>
            <a:r>
              <a:rPr lang="it-IT" smtClean="0">
                <a:latin typeface="Tw Cen MT" pitchFamily="34" charset="0"/>
              </a:rPr>
              <a:t>Lo standard Green Globe si basa sui seguenti standard e accordi internazionali:</a:t>
            </a:r>
          </a:p>
          <a:p>
            <a:pPr>
              <a:buFontTx/>
              <a:buChar char="•"/>
            </a:pPr>
            <a:r>
              <a:rPr lang="it-IT" smtClean="0">
                <a:latin typeface="Tw Cen MT" pitchFamily="34" charset="0"/>
              </a:rPr>
              <a:t>Criteri del turismo sostenibile globale </a:t>
            </a:r>
          </a:p>
          <a:p>
            <a:pPr>
              <a:buFontTx/>
              <a:buChar char="•"/>
            </a:pPr>
            <a:r>
              <a:rPr lang="it-IT" smtClean="0">
                <a:latin typeface="Tw Cen MT" pitchFamily="34" charset="0"/>
              </a:rPr>
              <a:t>Criteri per il partenariato sociale per lo sviluppo sostenibile (Partenariato STC)</a:t>
            </a:r>
          </a:p>
          <a:p>
            <a:pPr>
              <a:buFontTx/>
              <a:buChar char="•"/>
            </a:pPr>
            <a:r>
              <a:rPr lang="it-IT" smtClean="0">
                <a:latin typeface="Tw Cen MT" pitchFamily="34" charset="0"/>
              </a:rPr>
              <a:t>Criteri di base della rete di certificazione dello sviluppo sostenibile delle Americhe</a:t>
            </a:r>
          </a:p>
          <a:p>
            <a:pPr>
              <a:buFontTx/>
              <a:buChar char="•"/>
            </a:pPr>
            <a:r>
              <a:rPr lang="it-IT" smtClean="0">
                <a:latin typeface="Tw Cen MT" pitchFamily="34" charset="0"/>
              </a:rPr>
              <a:t>Agenda 21 e principi per lo sviluppo sostenibile approvati da 182 governi al Summit della Terra delle Nazioni Unite a Rio nel 1992 </a:t>
            </a:r>
          </a:p>
          <a:p>
            <a:pPr>
              <a:buFontTx/>
              <a:buChar char="•"/>
            </a:pPr>
            <a:r>
              <a:rPr lang="it-IT" smtClean="0">
                <a:latin typeface="Tw Cen MT" pitchFamily="34" charset="0"/>
              </a:rPr>
              <a:t>ISO 9001 / 14001 / 19011 (Organizzazione internazionale per la standardizzazione) </a:t>
            </a:r>
          </a:p>
          <a:p>
            <a:endParaRPr lang="it-IT" altLang="it-IT" smtClean="0">
              <a:latin typeface="Tw Cen MT" pitchFamily="34" charset="0"/>
            </a:endParaRPr>
          </a:p>
          <a:p>
            <a:endParaRPr lang="it-IT" altLang="it-IT" smtClean="0">
              <a:latin typeface="Tw Cen MT" pitchFamily="34" charset="0"/>
            </a:endParaRPr>
          </a:p>
          <a:p>
            <a:endParaRPr lang="it-IT" altLang="it-IT" smtClean="0">
              <a:latin typeface="Tw Cen MT" pitchFamily="34" charset="0"/>
            </a:endParaRPr>
          </a:p>
          <a:p>
            <a:endParaRPr lang="it-IT" altLang="pt-PT" i="1" smtClean="0">
              <a:latin typeface="Tw Cen MT" pitchFamily="34" charset="0"/>
            </a:endParaRPr>
          </a:p>
        </p:txBody>
      </p:sp>
      <p:sp>
        <p:nvSpPr>
          <p:cNvPr id="61444"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718120B8-FE74-4CF7-991D-C0248466F30E}" type="slidenum">
              <a:rPr lang="it-IT" sz="1500"/>
              <a:pPr algn="ctr" defTabSz="954088"/>
              <a:t>21</a:t>
            </a:fld>
            <a:endParaRPr lang="it-IT" altLang="pt-PT" sz="1500" noProof="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xfrm>
            <a:off x="571500" y="4467225"/>
            <a:ext cx="5737225" cy="4475163"/>
          </a:xfrm>
          <a:noFill/>
          <a:ln/>
        </p:spPr>
        <p:txBody>
          <a:bodyPr/>
          <a:lstStyle/>
          <a:p>
            <a:r>
              <a:rPr lang="it-IT" smtClean="0">
                <a:latin typeface="Tw Cen MT" pitchFamily="34" charset="0"/>
              </a:rPr>
              <a:t>http://www.goodcorporation.com/good-corporation-standard.php</a:t>
            </a:r>
          </a:p>
          <a:p>
            <a:endParaRPr lang="it-IT" altLang="it-IT" u="sng" smtClean="0">
              <a:solidFill>
                <a:srgbClr val="FF0000"/>
              </a:solidFill>
              <a:latin typeface="Tw Cen MT" pitchFamily="34" charset="0"/>
            </a:endParaRPr>
          </a:p>
          <a:p>
            <a:r>
              <a:rPr lang="it-IT" smtClean="0">
                <a:latin typeface="Tw Cen MT" pitchFamily="34" charset="0"/>
              </a:rPr>
              <a:t>GoodCorporation è un’organizzazione di certificazione e valutazione aziendale:</a:t>
            </a:r>
            <a:endParaRPr lang="it-IT" altLang="it-IT" smtClean="0">
              <a:latin typeface="Tw Cen MT" pitchFamily="34" charset="0"/>
            </a:endParaRPr>
          </a:p>
          <a:p>
            <a:r>
              <a:rPr lang="it-IT" smtClean="0">
                <a:latin typeface="Tw Cen MT" pitchFamily="34" charset="0"/>
              </a:rPr>
              <a:t>- La società è stata fondata nel Regno Unito nel 2000 e lanciata nell’estate del 2001;</a:t>
            </a:r>
          </a:p>
          <a:p>
            <a:r>
              <a:rPr lang="it-IT" smtClean="0">
                <a:latin typeface="Tw Cen MT" pitchFamily="34" charset="0"/>
              </a:rPr>
              <a:t>- GoodCorporation ha svolto circa 250 valutazioni;</a:t>
            </a:r>
          </a:p>
          <a:p>
            <a:r>
              <a:rPr lang="it-IT" smtClean="0">
                <a:latin typeface="Tw Cen MT" pitchFamily="34" charset="0"/>
              </a:rPr>
              <a:t>- Il lavoro è stato completato in 41 paesi;</a:t>
            </a:r>
          </a:p>
          <a:p>
            <a:r>
              <a:rPr lang="it-IT" smtClean="0">
                <a:latin typeface="Tw Cen MT" pitchFamily="34" charset="0"/>
              </a:rPr>
              <a:t>- GoodCorporation fornisce un servizio di valutazione servendosi dello standard GoodCorporation come criterio di base ma conduce un crescente numero di valutazioni su misura;</a:t>
            </a:r>
            <a:endParaRPr lang="it-IT" altLang="it-IT" smtClean="0">
              <a:latin typeface="Tw Cen MT" pitchFamily="34" charset="0"/>
            </a:endParaRPr>
          </a:p>
          <a:p>
            <a:pPr>
              <a:buFontTx/>
              <a:buChar char="-"/>
            </a:pPr>
            <a:r>
              <a:rPr lang="it-IT" smtClean="0">
                <a:latin typeface="Tw Cen MT" pitchFamily="34" charset="0"/>
              </a:rPr>
              <a:t>GoodCorporation non è un consulente. Fornisce solo audit delle performance di responsabilità aziendale evitando conflitti d’interesse e consentendo una visione autenticamente imparziale.</a:t>
            </a:r>
            <a:endParaRPr lang="it-IT" altLang="it-IT" smtClean="0">
              <a:latin typeface="Tw Cen MT" pitchFamily="34" charset="0"/>
            </a:endParaRPr>
          </a:p>
          <a:p>
            <a:pPr>
              <a:buFontTx/>
              <a:buChar char="-"/>
            </a:pPr>
            <a:endParaRPr lang="it-IT" altLang="it-IT" smtClean="0">
              <a:latin typeface="Tw Cen MT" pitchFamily="34" charset="0"/>
            </a:endParaRPr>
          </a:p>
          <a:p>
            <a:r>
              <a:rPr lang="it-IT" b="1" smtClean="0">
                <a:latin typeface="Tw Cen MT" pitchFamily="34" charset="0"/>
              </a:rPr>
              <a:t>Cos’è lo standard GoodCorporation?</a:t>
            </a:r>
            <a:endParaRPr lang="it-IT" altLang="it-IT" u="sng" smtClean="0">
              <a:latin typeface="Tw Cen MT" pitchFamily="34" charset="0"/>
            </a:endParaRPr>
          </a:p>
          <a:p>
            <a:pPr>
              <a:buFontTx/>
              <a:buChar char="-"/>
            </a:pPr>
            <a:r>
              <a:rPr lang="it-IT" smtClean="0">
                <a:latin typeface="Tw Cen MT" pitchFamily="34" charset="0"/>
              </a:rPr>
              <a:t>Lo standard GoodCorporation è uno standard di prassi aziendale responsabile, sviluppato di concerto con l’Istituto di Etica degli Affari;</a:t>
            </a:r>
          </a:p>
          <a:p>
            <a:pPr>
              <a:buFontTx/>
              <a:buChar char="-"/>
            </a:pPr>
            <a:r>
              <a:rPr lang="it-IT" smtClean="0">
                <a:latin typeface="Tw Cen MT" pitchFamily="34" charset="0"/>
              </a:rPr>
              <a:t> Copre la gestione di un’organizzazione in materia di dipendenti, clienti, fornitori, soci, impatto ambientale e relazioni con le comunità in cui opera;</a:t>
            </a:r>
            <a:endParaRPr lang="it-IT" altLang="it-IT" smtClean="0">
              <a:latin typeface="Tw Cen MT" pitchFamily="34" charset="0"/>
            </a:endParaRPr>
          </a:p>
          <a:p>
            <a:r>
              <a:rPr lang="it-IT" smtClean="0">
                <a:latin typeface="Tw Cen MT" pitchFamily="34" charset="0"/>
              </a:rPr>
              <a:t>- Delle prassi di gestione specifiche del settore o dell’azienda possono essere aggiunte allo standard GoodCoporation da includere nel processo di valutazione;</a:t>
            </a:r>
            <a:endParaRPr lang="it-IT" altLang="it-IT" smtClean="0">
              <a:latin typeface="Tw Cen MT" pitchFamily="34" charset="0"/>
            </a:endParaRPr>
          </a:p>
          <a:p>
            <a:r>
              <a:rPr lang="it-IT" smtClean="0">
                <a:latin typeface="Tw Cen MT" pitchFamily="34" charset="0"/>
              </a:rPr>
              <a:t>- Tutte le relazioni GoodCorporation sono riviste e approvate dal Consiglio di accreditamento indipendente, dal Direttore della Ricerca presso l’Istituto di Etica degli Affari.</a:t>
            </a:r>
            <a:endParaRPr lang="it-IT" altLang="it-IT" u="sng" smtClean="0">
              <a:solidFill>
                <a:srgbClr val="FF0000"/>
              </a:solidFill>
              <a:latin typeface="Tw Cen MT" pitchFamily="34" charset="0"/>
            </a:endParaRPr>
          </a:p>
          <a:p>
            <a:endParaRPr lang="it-IT" altLang="it-IT" smtClean="0">
              <a:latin typeface="Tw Cen MT" pitchFamily="34" charset="0"/>
            </a:endParaRPr>
          </a:p>
          <a:p>
            <a:endParaRPr lang="it-IT" altLang="pt-PT" i="1" smtClean="0">
              <a:latin typeface="Tw Cen MT" pitchFamily="34" charset="0"/>
            </a:endParaRPr>
          </a:p>
        </p:txBody>
      </p:sp>
      <p:sp>
        <p:nvSpPr>
          <p:cNvPr id="62468"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5E906473-315B-4F69-B59A-A51E64AD879C}" type="slidenum">
              <a:rPr lang="it-IT" sz="1500"/>
              <a:pPr algn="ctr" defTabSz="954088"/>
              <a:t>22</a:t>
            </a:fld>
            <a:endParaRPr lang="it-IT" altLang="pt-PT" sz="1500" noProof="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a:ln/>
        </p:spPr>
        <p:txBody>
          <a:bodyPr/>
          <a:lstStyle/>
          <a:p>
            <a:r>
              <a:rPr lang="it-IT" smtClean="0">
                <a:latin typeface="Tw Cen MT" pitchFamily="34" charset="0"/>
              </a:rPr>
              <a:t>La normativa UE in questo campo è consultabile su:</a:t>
            </a:r>
          </a:p>
          <a:p>
            <a:r>
              <a:rPr lang="it-IT" smtClean="0">
                <a:latin typeface="Tw Cen MT" pitchFamily="34" charset="0"/>
              </a:rPr>
              <a:t>http://ec.europa.eu/environment/ecolabel/</a:t>
            </a:r>
          </a:p>
          <a:p>
            <a:r>
              <a:rPr lang="it-IT" smtClean="0">
                <a:latin typeface="Tw Cen MT" pitchFamily="34" charset="0"/>
              </a:rPr>
              <a:t>http://en.wikipedia.org/wiki/Ecolabel</a:t>
            </a:r>
          </a:p>
          <a:p>
            <a:r>
              <a:rPr lang="it-IT" smtClean="0">
                <a:latin typeface="Tw Cen MT" pitchFamily="34" charset="0"/>
              </a:rPr>
              <a:t>http://www.eco-label.com/romanian/</a:t>
            </a:r>
          </a:p>
          <a:p>
            <a:endParaRPr lang="it-IT" altLang="it-IT" smtClean="0">
              <a:latin typeface="Tw Cen MT" pitchFamily="34" charset="0"/>
            </a:endParaRPr>
          </a:p>
          <a:p>
            <a:r>
              <a:rPr lang="it-IT" smtClean="0">
                <a:latin typeface="Tw Cen MT" pitchFamily="34" charset="0"/>
              </a:rPr>
              <a:t>L’eco-label UE è riconosciuto nei 27 stati membri dell’UE nonché in Norvegia, Liechtenstein e Islanda. L’eco-label (avatar) aiuta i fabbricanti, i commercianti al dettaglio e i fornitori di servizi a essere riconosciuti per standard buoni aiutando gli acquirenti a individuare i prodotti che sono meno nocivi per l’ambiente.</a:t>
            </a:r>
          </a:p>
          <a:p>
            <a:r>
              <a:rPr lang="it-IT" smtClean="0">
                <a:latin typeface="Tw Cen MT" pitchFamily="34" charset="0"/>
              </a:rPr>
              <a:t>Lo schema è stato recentemente rivisto per semplificare le procedure per le aziende che richiedono il marchio e incrementare il numero di gruppi di prodotti. Alcuni dei cambiamenti significativi comprendono spese ridotte, meno fardelli amministrativi per le aziende, maggiore sinergia con altri marchi nazionali e maggiore sviluppo dei criteri e procedure di revisione.</a:t>
            </a:r>
          </a:p>
          <a:p>
            <a:r>
              <a:rPr lang="it-IT" smtClean="0">
                <a:latin typeface="Tw Cen MT" pitchFamily="34" charset="0"/>
              </a:rPr>
              <a:t>L’eco-label UE è parte del piano d’azione UE più ampio relativo alla politica industriale sostenibile in materia di consumo sostenibile e produzione adottato dalla Commissione Europea il 16 luglio 2008, che è anche collegato ad altre politiche UE come il Green Public Procurement (GPP).</a:t>
            </a:r>
            <a:endParaRPr lang="it-IT" altLang="it-IT" smtClean="0">
              <a:latin typeface="Tw Cen MT" pitchFamily="34" charset="0"/>
            </a:endParaRPr>
          </a:p>
          <a:p>
            <a:endParaRPr lang="it-IT" altLang="it-IT" smtClean="0">
              <a:latin typeface="Tw Cen MT" pitchFamily="34" charset="0"/>
            </a:endParaRPr>
          </a:p>
          <a:p>
            <a:r>
              <a:rPr lang="it-IT" smtClean="0">
                <a:latin typeface="Tw Cen MT" pitchFamily="34" charset="0"/>
              </a:rPr>
              <a:t>http://www.ecolabelindex.com/ecolabels/ </a:t>
            </a:r>
          </a:p>
          <a:p>
            <a:r>
              <a:rPr lang="it-IT" smtClean="0">
                <a:latin typeface="Tw Cen MT" pitchFamily="34" charset="0"/>
              </a:rPr>
              <a:t>Potete trovare tutti i tipi di eco-label che esistono in diverse attività economiche.</a:t>
            </a:r>
            <a:endParaRPr lang="it-IT" altLang="it-IT" smtClean="0">
              <a:latin typeface="Tw Cen MT" pitchFamily="34" charset="0"/>
            </a:endParaRPr>
          </a:p>
          <a:p>
            <a:endParaRPr lang="it-IT" altLang="it-IT" smtClean="0">
              <a:latin typeface="Tw Cen MT" pitchFamily="34" charset="0"/>
            </a:endParaRPr>
          </a:p>
          <a:p>
            <a:endParaRPr lang="it-IT" altLang="pt-PT" i="1" smtClean="0">
              <a:latin typeface="Tw Cen MT" pitchFamily="34" charset="0"/>
            </a:endParaRPr>
          </a:p>
        </p:txBody>
      </p:sp>
      <p:sp>
        <p:nvSpPr>
          <p:cNvPr id="63492"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3E847B42-0627-4E23-A8D7-A3922420CDBC}" type="slidenum">
              <a:rPr lang="it-IT" sz="1500"/>
              <a:pPr algn="ctr" defTabSz="954088"/>
              <a:t>23</a:t>
            </a:fld>
            <a:endParaRPr lang="it-IT" altLang="pt-PT" sz="1500" noProof="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a:ln/>
        </p:spPr>
        <p:txBody>
          <a:bodyPr/>
          <a:lstStyle/>
          <a:p>
            <a:endParaRPr lang="it-IT" altLang="it-IT" smtClean="0">
              <a:latin typeface="Arial" charset="0"/>
              <a:cs typeface="Arial" charset="0"/>
            </a:endParaRPr>
          </a:p>
          <a:p>
            <a:r>
              <a:rPr lang="it-IT" smtClean="0">
                <a:latin typeface="Tw Cen MT" pitchFamily="34" charset="0"/>
              </a:rPr>
              <a:t>La scala e la natura dei benefici della RSI per un’organizzazione possono variare a seconda della natura dell’impresa e sono difficili da quantificare, sebbene esista una letteratura corposa che esorta le aziende ad adottare misure oltre a quelle finanziarie.</a:t>
            </a:r>
          </a:p>
          <a:p>
            <a:endParaRPr lang="it-IT" altLang="it-IT" smtClean="0">
              <a:latin typeface="Tw Cen MT" pitchFamily="34" charset="0"/>
            </a:endParaRPr>
          </a:p>
          <a:p>
            <a:r>
              <a:rPr lang="it-IT" smtClean="0">
                <a:latin typeface="Tw Cen MT" pitchFamily="34" charset="0"/>
              </a:rPr>
              <a:t>La definizione di RSI utilizzata in un’organizzazione può variare dalla stretta definizione di “impatto degli stakeholder” utilizzata da molti sostenitori della RSI e comprendere spesso sforzi caritatevoli e volontariato. La RSI potrebbe essere basata sulle risorse umane, lo sviluppo aziendale (gestione dei rischi) o il dipartimento dei rapporti pubblici di un’organizzazione (differenziazione del marchio, licenza, ecc.).</a:t>
            </a:r>
            <a:endParaRPr lang="it-IT" altLang="it-IT" smtClean="0">
              <a:latin typeface="Arial" charset="0"/>
              <a:cs typeface="Arial" charset="0"/>
            </a:endParaRPr>
          </a:p>
          <a:p>
            <a:endParaRPr lang="it-IT" altLang="it-IT" smtClean="0">
              <a:latin typeface="Tw Cen MT" pitchFamily="34" charset="0"/>
            </a:endParaRPr>
          </a:p>
          <a:p>
            <a:r>
              <a:rPr lang="it-IT" smtClean="0">
                <a:latin typeface="Tw Cen MT" pitchFamily="34" charset="0"/>
              </a:rPr>
              <a:t>Riferimenti:</a:t>
            </a:r>
          </a:p>
          <a:p>
            <a:r>
              <a:rPr lang="it-IT" smtClean="0">
                <a:latin typeface="Tw Cen MT" pitchFamily="34" charset="0"/>
              </a:rPr>
              <a:t>http://en.wikipedia.org/wiki/Corporate_social_responsability (v. capitolo 4)</a:t>
            </a:r>
            <a:endParaRPr lang="it-IT" altLang="it-IT" smtClean="0">
              <a:latin typeface="Tw Cen MT" pitchFamily="34" charset="0"/>
            </a:endParaRPr>
          </a:p>
          <a:p>
            <a:r>
              <a:rPr lang="it-IT" smtClean="0">
                <a:latin typeface="Tw Cen MT" pitchFamily="34" charset="0"/>
              </a:rPr>
              <a:t>http://www.responsabilitatesociala.ro/ (case study per la Romania)</a:t>
            </a:r>
          </a:p>
          <a:p>
            <a:r>
              <a:rPr lang="it-IT" smtClean="0">
                <a:latin typeface="Tw Cen MT" pitchFamily="34" charset="0"/>
              </a:rPr>
              <a:t>http://www.csreurope.org/  (riferimenti alle politiche UE in materia di RSI)</a:t>
            </a:r>
          </a:p>
          <a:p>
            <a:r>
              <a:rPr lang="it-IT" smtClean="0">
                <a:latin typeface="Tw Cen MT" pitchFamily="34" charset="0"/>
              </a:rPr>
              <a:t>http://ec.europa.eu/enterprise/policies/sustainable-business/corporate-social-responsibility/index_en.htm  (riferimenti alle politiche UE in materia di RSI)</a:t>
            </a:r>
          </a:p>
          <a:p>
            <a:endParaRPr lang="it-IT" altLang="it-IT" smtClean="0">
              <a:latin typeface="Tw Cen MT" pitchFamily="34" charset="0"/>
            </a:endParaRPr>
          </a:p>
          <a:p>
            <a:endParaRPr lang="it-IT" altLang="it-IT" smtClean="0">
              <a:latin typeface="Tw Cen MT" pitchFamily="34" charset="0"/>
            </a:endParaRPr>
          </a:p>
          <a:p>
            <a:endParaRPr lang="it-IT" altLang="pt-PT" i="1" smtClean="0">
              <a:latin typeface="Tw Cen MT" pitchFamily="34" charset="0"/>
            </a:endParaRPr>
          </a:p>
        </p:txBody>
      </p:sp>
      <p:sp>
        <p:nvSpPr>
          <p:cNvPr id="64516"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BB704E0E-9247-486A-AF93-80B0B1E06A87}" type="slidenum">
              <a:rPr lang="it-IT" sz="1500"/>
              <a:pPr algn="ctr" defTabSz="954088"/>
              <a:t>24</a:t>
            </a:fld>
            <a:endParaRPr lang="it-IT" altLang="pt-PT" sz="1500" noProof="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ln/>
        </p:spPr>
      </p:sp>
      <p:sp>
        <p:nvSpPr>
          <p:cNvPr id="65539" name="Notizenplatzhalter 2"/>
          <p:cNvSpPr>
            <a:spLocks noGrp="1"/>
          </p:cNvSpPr>
          <p:nvPr>
            <p:ph type="body" idx="1"/>
          </p:nvPr>
        </p:nvSpPr>
        <p:spPr>
          <a:xfrm>
            <a:off x="571500" y="4467225"/>
            <a:ext cx="5737225" cy="4475163"/>
          </a:xfrm>
          <a:noFill/>
          <a:ln/>
        </p:spPr>
        <p:txBody>
          <a:bodyPr/>
          <a:lstStyle/>
          <a:p>
            <a:r>
              <a:rPr lang="it-IT" b="1" smtClean="0">
                <a:latin typeface="Tw Cen MT" pitchFamily="34" charset="0"/>
              </a:rPr>
              <a:t>Perché abbiamo bisogno della RSI?</a:t>
            </a:r>
          </a:p>
          <a:p>
            <a:r>
              <a:rPr lang="it-IT" smtClean="0">
                <a:latin typeface="Tw Cen MT" pitchFamily="34" charset="0"/>
              </a:rPr>
              <a:t>I consumatori non accettano prassi aziendali non etiche o organizzazioni che agiscono in modo irresponsabile. I progressi nei social media (che danno a tutti una voce) indicano che le prassi distruttive o negative alimentano velocemente le conversazioni online. Le organizzazioni sono responsabili delle proprie azioni come mai prima d’ora.</a:t>
            </a:r>
            <a:endParaRPr lang="it-IT" altLang="it-IT" smtClean="0">
              <a:latin typeface="Tw Cen MT" pitchFamily="34" charset="0"/>
            </a:endParaRPr>
          </a:p>
          <a:p>
            <a:endParaRPr lang="it-IT" altLang="it-IT" smtClean="0">
              <a:latin typeface="Tw Cen MT" pitchFamily="34" charset="0"/>
            </a:endParaRPr>
          </a:p>
          <a:p>
            <a:r>
              <a:rPr lang="it-IT" b="1" smtClean="0">
                <a:latin typeface="Tw Cen MT" pitchFamily="34" charset="0"/>
              </a:rPr>
              <a:t>I benefici aziendali della RSI:</a:t>
            </a:r>
            <a:endParaRPr lang="it-IT" altLang="it-IT" b="1" smtClean="0">
              <a:latin typeface="Tw Cen MT" pitchFamily="34" charset="0"/>
            </a:endParaRPr>
          </a:p>
          <a:p>
            <a:r>
              <a:rPr lang="it-IT" smtClean="0">
                <a:latin typeface="Tw Cen MT" pitchFamily="34" charset="0"/>
              </a:rPr>
              <a:t>la CSR non dovrebbe essere vista come un esaurimento delle risorse, perché le politiche di RSI correttamente implementate possono aiutare l’organizzazione a:</a:t>
            </a:r>
          </a:p>
          <a:p>
            <a:pPr>
              <a:buFontTx/>
              <a:buChar char="•"/>
            </a:pPr>
            <a:r>
              <a:rPr lang="it-IT" smtClean="0">
                <a:latin typeface="Tw Cen MT" pitchFamily="34" charset="0"/>
              </a:rPr>
              <a:t>Realizzare nuovi affari</a:t>
            </a:r>
          </a:p>
          <a:p>
            <a:pPr>
              <a:buFontTx/>
              <a:buChar char="•"/>
            </a:pPr>
            <a:r>
              <a:rPr lang="it-IT" smtClean="0">
                <a:latin typeface="Tw Cen MT" pitchFamily="34" charset="0"/>
              </a:rPr>
              <a:t>Incrementare la fidelizzazione dei clienti</a:t>
            </a:r>
          </a:p>
          <a:p>
            <a:pPr>
              <a:buFontTx/>
              <a:buChar char="•"/>
            </a:pPr>
            <a:r>
              <a:rPr lang="it-IT" smtClean="0">
                <a:latin typeface="Tw Cen MT" pitchFamily="34" charset="0"/>
              </a:rPr>
              <a:t>Sviluppare e consolidare i rapporti con i clienti, i fornitori e le reti</a:t>
            </a:r>
          </a:p>
          <a:p>
            <a:pPr>
              <a:buFontTx/>
              <a:buChar char="•"/>
            </a:pPr>
            <a:r>
              <a:rPr lang="it-IT" smtClean="0">
                <a:latin typeface="Tw Cen MT" pitchFamily="34" charset="0"/>
              </a:rPr>
              <a:t>Attrarre, trattenere e mantenere una forza lavoro felice ed essere un Datore di lavoro privilegiato</a:t>
            </a:r>
          </a:p>
          <a:p>
            <a:pPr>
              <a:buFontTx/>
              <a:buChar char="•"/>
            </a:pPr>
            <a:r>
              <a:rPr lang="it-IT" smtClean="0">
                <a:latin typeface="Tw Cen MT" pitchFamily="34" charset="0"/>
              </a:rPr>
              <a:t>Risparmiare soldi sui costi operativi e dell’energia e a gestire i rischi</a:t>
            </a:r>
          </a:p>
          <a:p>
            <a:pPr>
              <a:buFontTx/>
              <a:buChar char="•"/>
            </a:pPr>
            <a:r>
              <a:rPr lang="it-IT" smtClean="0">
                <a:latin typeface="Tw Cen MT" pitchFamily="34" charset="0"/>
              </a:rPr>
              <a:t>Differenziarsi dai competitor</a:t>
            </a:r>
          </a:p>
          <a:p>
            <a:pPr>
              <a:buFontTx/>
              <a:buChar char="•"/>
            </a:pPr>
            <a:r>
              <a:rPr lang="it-IT" smtClean="0">
                <a:latin typeface="Tw Cen MT" pitchFamily="34" charset="0"/>
              </a:rPr>
              <a:t>Generare innovazione e apprendimento e consolidare la propria influenza</a:t>
            </a:r>
          </a:p>
          <a:p>
            <a:pPr>
              <a:buFontTx/>
              <a:buChar char="•"/>
            </a:pPr>
            <a:r>
              <a:rPr lang="it-IT" smtClean="0">
                <a:latin typeface="Tw Cen MT" pitchFamily="34" charset="0"/>
              </a:rPr>
              <a:t>Migliorare la reputazione e posizione dell’azienda</a:t>
            </a:r>
          </a:p>
          <a:p>
            <a:pPr>
              <a:buFontTx/>
              <a:buChar char="•"/>
            </a:pPr>
            <a:r>
              <a:rPr lang="it-IT" smtClean="0">
                <a:latin typeface="Tw Cen MT" pitchFamily="34" charset="0"/>
              </a:rPr>
              <a:t>Fornire accesso alle opportunità di finanziamento e investimento</a:t>
            </a:r>
          </a:p>
          <a:p>
            <a:pPr>
              <a:buFontTx/>
              <a:buChar char="•"/>
            </a:pPr>
            <a:r>
              <a:rPr lang="it-IT" smtClean="0">
                <a:latin typeface="Tw Cen MT" pitchFamily="34" charset="0"/>
              </a:rPr>
              <a:t>Generare una pubblicità positiva e opportunità di media grazie all’interesse dei media per le attività etiche aziendali</a:t>
            </a:r>
            <a:endParaRPr lang="it-IT" altLang="it-IT" smtClean="0">
              <a:latin typeface="Tw Cen MT" pitchFamily="34" charset="0"/>
            </a:endParaRPr>
          </a:p>
          <a:p>
            <a:pPr>
              <a:buFontTx/>
              <a:buChar char="•"/>
            </a:pPr>
            <a:r>
              <a:rPr lang="it-IT" smtClean="0">
                <a:latin typeface="Tw Cen MT" pitchFamily="34" charset="0"/>
              </a:rPr>
              <a:t>Ecc.</a:t>
            </a:r>
            <a:endParaRPr lang="it-IT" altLang="it-IT" smtClean="0">
              <a:latin typeface="Tw Cen MT" pitchFamily="34" charset="0"/>
            </a:endParaRPr>
          </a:p>
          <a:p>
            <a:endParaRPr lang="it-IT" altLang="it-IT" smtClean="0">
              <a:latin typeface="Tw Cen MT" pitchFamily="34" charset="0"/>
            </a:endParaRPr>
          </a:p>
          <a:p>
            <a:endParaRPr lang="it-IT" altLang="pt-PT" i="1" smtClean="0">
              <a:latin typeface="Tw Cen MT" pitchFamily="34" charset="0"/>
            </a:endParaRPr>
          </a:p>
        </p:txBody>
      </p:sp>
      <p:sp>
        <p:nvSpPr>
          <p:cNvPr id="65540"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F6F515FF-125E-4123-80B9-3E3901A833BB}" type="slidenum">
              <a:rPr lang="it-IT" sz="1500"/>
              <a:pPr algn="ctr" defTabSz="954088"/>
              <a:t>25</a:t>
            </a:fld>
            <a:endParaRPr lang="it-IT" altLang="pt-PT" sz="1500" noProof="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ln/>
        </p:spPr>
      </p:sp>
      <p:sp>
        <p:nvSpPr>
          <p:cNvPr id="66563" name="Notizenplatzhalter 2"/>
          <p:cNvSpPr>
            <a:spLocks noGrp="1"/>
          </p:cNvSpPr>
          <p:nvPr>
            <p:ph type="body" idx="1"/>
          </p:nvPr>
        </p:nvSpPr>
        <p:spPr>
          <a:xfrm>
            <a:off x="571500" y="4529138"/>
            <a:ext cx="5737225" cy="4475162"/>
          </a:xfrm>
          <a:noFill/>
          <a:ln/>
        </p:spPr>
        <p:txBody>
          <a:bodyPr/>
          <a:lstStyle/>
          <a:p>
            <a:r>
              <a:rPr lang="it-IT" b="1" i="1" smtClean="0">
                <a:latin typeface="Tw Cen MT" pitchFamily="34" charset="0"/>
              </a:rPr>
              <a:t>Considerando questa vasta gamma di benefici, possiamo strutturarli in due categorie principali: benefici esterni e benefici interni (considerando l’ambiente interno ed esterno dell’azienda).</a:t>
            </a:r>
            <a:r>
              <a:rPr lang="it-IT" smtClean="0">
                <a:latin typeface="Tw Cen MT" pitchFamily="34" charset="0"/>
              </a:rPr>
              <a:t> Gli investimenti in attività socialmente responsabili possono avere benefici interni aiutando un’azienda a sviluppare nuove risorse e capacità che sono legate in particolare al know-how e alla cultura aziendale. In effetti, l’investimento in attività responsabilmente sociali e la divulgazione hanno conseguenze importanti sulla creazione e lo sfruttamento di risorse intangibili fondamentali, in particolare quelle associate ai dipendenti. I benefici esterni della RSI sono legati agli effetti sulla reputazione dell’azienda. La reputazione di un’azienda può essere intesa come risorsa intangibile fondamentale che può essere creata o sfruttata come conseguenza di decisioni da adottare o meno in attività di responsabilità sociale e divulgazione. Le aziende con una buona reputazione in materia di responsabilità sociale possono migliorare i rapporti con gli attori esterni.</a:t>
            </a:r>
            <a:endParaRPr lang="it-IT" altLang="it-IT" b="1" i="1" smtClean="0">
              <a:latin typeface="Tw Cen MT" pitchFamily="34" charset="0"/>
            </a:endParaRPr>
          </a:p>
          <a:p>
            <a:endParaRPr lang="it-IT" altLang="it-IT" b="1" i="1" smtClean="0">
              <a:latin typeface="Tw Cen MT" pitchFamily="34" charset="0"/>
            </a:endParaRPr>
          </a:p>
          <a:p>
            <a:r>
              <a:rPr lang="it-IT" b="1" i="1" smtClean="0">
                <a:latin typeface="Tw Cen MT" pitchFamily="34" charset="0"/>
              </a:rPr>
              <a:t>Gli effetti dell’adozione di una strategia e di politiche di RSI  sono legati a:</a:t>
            </a:r>
          </a:p>
          <a:p>
            <a:pPr>
              <a:buFont typeface="Tw Cen MT" pitchFamily="34" charset="0"/>
              <a:buAutoNum type="arabicPeriod"/>
            </a:pPr>
            <a:r>
              <a:rPr lang="it-IT" smtClean="0">
                <a:latin typeface="Tw Cen MT" pitchFamily="34" charset="0"/>
                <a:cs typeface="Arial" charset="0"/>
              </a:rPr>
              <a:t>Una buona reputazione dell’azienda può semplificare l’assunzione di dipendenti e conquistare clienti;</a:t>
            </a:r>
            <a:endParaRPr lang="it-IT" altLang="it-IT" smtClean="0">
              <a:latin typeface="Tw Cen MT" pitchFamily="34" charset="0"/>
              <a:cs typeface="Arial" charset="0"/>
            </a:endParaRPr>
          </a:p>
          <a:p>
            <a:pPr>
              <a:buFont typeface="Tw Cen MT" pitchFamily="34" charset="0"/>
              <a:buAutoNum type="arabicPeriod"/>
            </a:pPr>
            <a:r>
              <a:rPr lang="it-IT" smtClean="0">
                <a:latin typeface="Tw Cen MT" pitchFamily="34" charset="0"/>
                <a:cs typeface="Arial" charset="0"/>
              </a:rPr>
              <a:t>Maggiore trattenuta dello staff - i dipendenti restano più a lungo, riducendo i costi e la spaccatura di assunzione e ri-formazione;</a:t>
            </a:r>
          </a:p>
          <a:p>
            <a:pPr>
              <a:buFont typeface="Tw Cen MT" pitchFamily="34" charset="0"/>
              <a:buAutoNum type="arabicPeriod"/>
            </a:pPr>
            <a:r>
              <a:rPr lang="it-IT" smtClean="0">
                <a:latin typeface="Tw Cen MT" pitchFamily="34" charset="0"/>
                <a:cs typeface="Arial" charset="0"/>
              </a:rPr>
              <a:t>Livelli di produttività migliorati con i dipendenti poiché sono meglio motivati;</a:t>
            </a:r>
            <a:endParaRPr lang="it-IT" altLang="it-IT" smtClean="0">
              <a:latin typeface="Tw Cen MT" pitchFamily="34" charset="0"/>
              <a:cs typeface="Arial" charset="0"/>
            </a:endParaRPr>
          </a:p>
          <a:p>
            <a:pPr>
              <a:buFont typeface="Tw Cen MT" pitchFamily="34" charset="0"/>
              <a:buAutoNum type="arabicPeriod"/>
            </a:pPr>
            <a:r>
              <a:rPr lang="it-IT" smtClean="0">
                <a:latin typeface="Tw Cen MT" pitchFamily="34" charset="0"/>
                <a:cs typeface="Arial" charset="0"/>
              </a:rPr>
              <a:t>la RSI vi aiuta a rispettare i requisiti normativi;</a:t>
            </a:r>
            <a:endParaRPr lang="it-IT" altLang="it-IT" smtClean="0">
              <a:latin typeface="Tw Cen MT" pitchFamily="34" charset="0"/>
              <a:cs typeface="Arial" charset="0"/>
            </a:endParaRPr>
          </a:p>
          <a:p>
            <a:pPr>
              <a:buFont typeface="Tw Cen MT" pitchFamily="34" charset="0"/>
              <a:buAutoNum type="arabicPeriod"/>
            </a:pPr>
            <a:r>
              <a:rPr lang="it-IT" smtClean="0">
                <a:latin typeface="Tw Cen MT" pitchFamily="34" charset="0"/>
                <a:cs typeface="Arial" charset="0"/>
              </a:rPr>
              <a:t>Le attività come il coinvolgimento della comunità locale sono opportunità ideali per generare una copertura positiva nella stampa e costruire un marchio aziendale locale;</a:t>
            </a:r>
            <a:endParaRPr lang="it-IT" altLang="it-IT" smtClean="0">
              <a:latin typeface="Tw Cen MT" pitchFamily="34" charset="0"/>
              <a:cs typeface="Arial" charset="0"/>
            </a:endParaRPr>
          </a:p>
          <a:p>
            <a:pPr>
              <a:buFont typeface="Tw Cen MT" pitchFamily="34" charset="0"/>
              <a:buAutoNum type="arabicPeriod"/>
            </a:pPr>
            <a:r>
              <a:rPr lang="it-IT" smtClean="0">
                <a:latin typeface="Tw Cen MT" pitchFamily="34" charset="0"/>
                <a:cs typeface="Arial" charset="0"/>
              </a:rPr>
              <a:t>Sviluppare buoni rapporti con gli enti locali.</a:t>
            </a:r>
            <a:endParaRPr lang="it-IT" altLang="it-IT" smtClean="0">
              <a:latin typeface="Tw Cen MT" pitchFamily="34" charset="0"/>
              <a:cs typeface="Arial" charset="0"/>
            </a:endParaRPr>
          </a:p>
          <a:p>
            <a:endParaRPr lang="it-IT" altLang="it-IT" b="1" i="1" smtClean="0">
              <a:latin typeface="Tw Cen MT" pitchFamily="34" charset="0"/>
            </a:endParaRPr>
          </a:p>
          <a:p>
            <a:endParaRPr lang="it-IT" altLang="pt-PT" i="1" smtClean="0">
              <a:latin typeface="Tw Cen MT" pitchFamily="34" charset="0"/>
            </a:endParaRPr>
          </a:p>
        </p:txBody>
      </p:sp>
      <p:sp>
        <p:nvSpPr>
          <p:cNvPr id="66564"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AC858B31-F4F2-44C1-9AE7-E8180BAFE0A3}" type="slidenum">
              <a:rPr lang="it-IT" sz="1500"/>
              <a:pPr algn="ctr" defTabSz="954088"/>
              <a:t>26</a:t>
            </a:fld>
            <a:endParaRPr lang="it-IT" altLang="pt-PT" sz="1500" noProof="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ln/>
        </p:spPr>
      </p:sp>
      <p:sp>
        <p:nvSpPr>
          <p:cNvPr id="67587" name="Notizenplatzhalter 2"/>
          <p:cNvSpPr>
            <a:spLocks noGrp="1"/>
          </p:cNvSpPr>
          <p:nvPr>
            <p:ph type="body" idx="1"/>
          </p:nvPr>
        </p:nvSpPr>
        <p:spPr>
          <a:noFill/>
          <a:ln/>
        </p:spPr>
        <p:txBody>
          <a:bodyPr/>
          <a:lstStyle/>
          <a:p>
            <a:pPr marL="217488" indent="-217488"/>
            <a:endParaRPr lang="it-IT" altLang="pt-PT" i="1" smtClean="0">
              <a:latin typeface="Tw Cen MT" pitchFamily="34" charset="0"/>
            </a:endParaRPr>
          </a:p>
        </p:txBody>
      </p:sp>
      <p:sp>
        <p:nvSpPr>
          <p:cNvPr id="67588"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92EEB6A9-9A67-44EA-A3BD-02FAD7F08246}" type="slidenum">
              <a:rPr lang="it-IT" sz="1500"/>
              <a:pPr algn="ctr" defTabSz="954088"/>
              <a:t>27</a:t>
            </a:fld>
            <a:endParaRPr lang="it-IT" altLang="pt-PT" sz="1500" noProof="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a:ln/>
        </p:spPr>
        <p:txBody>
          <a:bodyPr/>
          <a:lstStyle/>
          <a:p>
            <a:pPr marL="217488" indent="-217488"/>
            <a:r>
              <a:rPr lang="it-IT" smtClean="0">
                <a:latin typeface="Tw Cen MT" pitchFamily="34" charset="0"/>
              </a:rPr>
              <a:t>La vostra azienda influenza molte persone diverse - dipendenti, clienti, fornitori e la comunità locale e può avere un impatto più vasto sull’ambiente. Anche le più semplici misure per il risparmio energetico, come spegnere le luci e le attrezzature quando non sono necessarie, fanno la differenza. Riducendo l’uso dell’acqua potrete ridurre i costi e la minimizzazione dei rifiuti è un importante contributo. Semplici accortezze come la riduzione della quantità di carta che buttate possono ridurre immediatamente i costi. Prendendovi cura dell’ambiente potrete aumentare i vostri introiti: i clienti preferiscono comprare da</a:t>
            </a:r>
            <a:endParaRPr lang="it-IT" altLang="pt-PT" i="1" smtClean="0">
              <a:latin typeface="Tw Cen MT" pitchFamily="34" charset="0"/>
            </a:endParaRPr>
          </a:p>
        </p:txBody>
      </p:sp>
      <p:sp>
        <p:nvSpPr>
          <p:cNvPr id="68612"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552D2A46-1D26-4340-AEB7-610872703952}" type="slidenum">
              <a:rPr lang="it-IT" sz="1500"/>
              <a:pPr algn="ctr" defTabSz="954088"/>
              <a:t>28</a:t>
            </a:fld>
            <a:endParaRPr lang="it-IT" altLang="pt-PT" sz="1500" noProof="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a:ln/>
        </p:spPr>
        <p:txBody>
          <a:bodyPr/>
          <a:lstStyle/>
          <a:p>
            <a:endParaRPr lang="it-IT" altLang="it-IT" smtClean="0">
              <a:latin typeface="Tw Cen MT" pitchFamily="34" charset="0"/>
            </a:endParaRPr>
          </a:p>
          <a:p>
            <a:r>
              <a:rPr lang="it-IT" smtClean="0">
                <a:latin typeface="Tw Cen MT" pitchFamily="34" charset="0"/>
              </a:rPr>
              <a:t>Riferimenti:</a:t>
            </a:r>
          </a:p>
          <a:p>
            <a:r>
              <a:rPr lang="it-IT" smtClean="0">
                <a:latin typeface="Tw Cen MT" pitchFamily="34" charset="0"/>
              </a:rPr>
              <a:t>http://en.wikipedia.org/wiki/Sustainable_business  (dibattito sui concetti quali imprenditore green, eco-imprenditore)</a:t>
            </a:r>
            <a:endParaRPr lang="it-IT" altLang="it-IT" smtClean="0">
              <a:latin typeface="Tw Cen MT" pitchFamily="34" charset="0"/>
            </a:endParaRPr>
          </a:p>
          <a:p>
            <a:r>
              <a:rPr lang="it-IT" smtClean="0">
                <a:latin typeface="Tw Cen MT" pitchFamily="34" charset="0"/>
              </a:rPr>
              <a:t>http://www.greenbusiness.net/</a:t>
            </a:r>
          </a:p>
          <a:p>
            <a:r>
              <a:rPr lang="it-IT" smtClean="0">
                <a:latin typeface="Tw Cen MT" pitchFamily="34" charset="0"/>
              </a:rPr>
              <a:t>http://www.turninggreengold.com/2007/what-is-a-green-entrepreneur/</a:t>
            </a:r>
          </a:p>
          <a:p>
            <a:r>
              <a:rPr lang="it-IT" smtClean="0">
                <a:latin typeface="Tw Cen MT" pitchFamily="34" charset="0"/>
              </a:rPr>
              <a:t>http://greenentrepreneur.com</a:t>
            </a:r>
          </a:p>
          <a:p>
            <a:endParaRPr lang="it-IT" altLang="it-IT" smtClean="0">
              <a:latin typeface="Tw Cen MT" pitchFamily="34" charset="0"/>
            </a:endParaRPr>
          </a:p>
          <a:p>
            <a:endParaRPr lang="it-IT" altLang="it-IT" smtClean="0">
              <a:latin typeface="Tw Cen MT" pitchFamily="34" charset="0"/>
            </a:endParaRPr>
          </a:p>
          <a:p>
            <a:endParaRPr lang="it-IT" altLang="pt-PT" i="1" smtClean="0">
              <a:latin typeface="Tw Cen MT" pitchFamily="34" charset="0"/>
            </a:endParaRPr>
          </a:p>
        </p:txBody>
      </p:sp>
      <p:sp>
        <p:nvSpPr>
          <p:cNvPr id="69636"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0343CC2F-6D64-4031-8CD4-FE6C78C7509B}" type="slidenum">
              <a:rPr lang="it-IT" sz="1500"/>
              <a:pPr algn="ctr" defTabSz="954088"/>
              <a:t>29</a:t>
            </a:fld>
            <a:endParaRPr lang="it-IT" altLang="pt-PT" sz="1500"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55CA53A9-9BF1-4F03-8A26-B0E45D49C69B}" type="slidenum">
              <a:rPr lang="it-IT" sz="1500"/>
              <a:pPr algn="ctr" defTabSz="954088"/>
              <a:t>3</a:t>
            </a:fld>
            <a:endParaRPr lang="it-IT" altLang="pt-PT" sz="1500" noProof="1"/>
          </a:p>
        </p:txBody>
      </p:sp>
      <p:sp>
        <p:nvSpPr>
          <p:cNvPr id="43012" name="Notes Placeholder 1"/>
          <p:cNvSpPr>
            <a:spLocks noGrp="1"/>
          </p:cNvSpPr>
          <p:nvPr/>
        </p:nvSpPr>
        <p:spPr bwMode="auto">
          <a:xfrm>
            <a:off x="571500" y="4721225"/>
            <a:ext cx="5737225" cy="4475163"/>
          </a:xfrm>
          <a:prstGeom prst="rect">
            <a:avLst/>
          </a:prstGeom>
          <a:noFill/>
          <a:ln w="9525">
            <a:noFill/>
            <a:miter lim="800000"/>
            <a:headEnd/>
            <a:tailEnd/>
          </a:ln>
        </p:spPr>
        <p:txBody>
          <a:bodyPr lIns="99078" tIns="49539" rIns="99078" bIns="49539"/>
          <a:lstStyle/>
          <a:p>
            <a:pPr eaLnBrk="0" hangingPunct="0">
              <a:spcBef>
                <a:spcPct val="30000"/>
              </a:spcBef>
            </a:pPr>
            <a:endParaRPr lang="it-IT" altLang="it-IT" sz="1200" u="none">
              <a:latin typeface="Tw Cen MT"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xfrm>
            <a:off x="571500" y="4467225"/>
            <a:ext cx="5737225" cy="4475163"/>
          </a:xfrm>
          <a:noFill/>
          <a:ln/>
        </p:spPr>
        <p:txBody>
          <a:bodyPr/>
          <a:lstStyle/>
          <a:p>
            <a:r>
              <a:rPr lang="it-IT" sz="1100" smtClean="0">
                <a:latin typeface="Tw Cen MT" pitchFamily="34" charset="0"/>
              </a:rPr>
              <a:t>http://www.entrepreneur.com/startingabusiness/businessideas/article170778.html</a:t>
            </a:r>
          </a:p>
          <a:p>
            <a:endParaRPr lang="it-IT" altLang="it-IT" sz="1100" b="1" smtClean="0">
              <a:latin typeface="Tw Cen MT" pitchFamily="34" charset="0"/>
            </a:endParaRPr>
          </a:p>
          <a:p>
            <a:r>
              <a:rPr lang="it-IT" sz="1100" b="1" smtClean="0">
                <a:latin typeface="Tw Cen MT" pitchFamily="34" charset="0"/>
              </a:rPr>
              <a:t>Se volete avviare la vostra azienda di prodotti green, prendete in considerazione questi consigli:</a:t>
            </a:r>
            <a:endParaRPr lang="it-IT" altLang="it-IT" sz="1100" smtClean="0">
              <a:latin typeface="Tw Cen MT" pitchFamily="34" charset="0"/>
            </a:endParaRPr>
          </a:p>
          <a:p>
            <a:pPr>
              <a:buFont typeface="Wingdings" pitchFamily="2" charset="2"/>
              <a:buChar char="q"/>
            </a:pPr>
            <a:r>
              <a:rPr lang="it-IT" sz="1100" b="1" smtClean="0">
                <a:latin typeface="Tw Cen MT" pitchFamily="34" charset="0"/>
              </a:rPr>
              <a:t>Cercate la vostra nicchia.</a:t>
            </a:r>
            <a:r>
              <a:rPr lang="it-IT" sz="1100" smtClean="0">
                <a:latin typeface="Tw Cen MT" pitchFamily="34" charset="0"/>
              </a:rPr>
              <a:t> Sono abbastanza le aree di opportunità aperte nei prodotti green e potrete trovare quella che si adatta meglio alle vostre abilità e a una nicchia determinata. Trovate il modo di esprimere le vostre passioni agli altri! Le aree come le forniture di pulizie e cosmesi sono le più indicate per i prodotti green, ma non abbiate paura di non notare l’ovvio.</a:t>
            </a:r>
          </a:p>
          <a:p>
            <a:pPr>
              <a:buFont typeface="Wingdings" pitchFamily="2" charset="2"/>
              <a:buChar char="q"/>
            </a:pPr>
            <a:r>
              <a:rPr lang="it-IT" sz="1100" b="1" smtClean="0">
                <a:latin typeface="Tw Cen MT" pitchFamily="34" charset="0"/>
              </a:rPr>
              <a:t>Siate un esempio.</a:t>
            </a:r>
            <a:r>
              <a:rPr lang="it-IT" sz="1100" smtClean="0">
                <a:latin typeface="Tw Cen MT" pitchFamily="34" charset="0"/>
              </a:rPr>
              <a:t> Dimostrate di credere nel vostro prodotto cambiando altri aspetti della vostra vita e dell’azienda per supportare il vostro impegno per uno stile di vita che rispetti la terra! Ciò significa adottare decisioni green con i vostri fornitori e anche nella vostra vita personale. Prevedete un punto per il riciclo e controllatelo utilizzando l’energia solare o eolica per la vostra azienda. Un atteggiamento green globale rifletterà bene la vostra azienda.</a:t>
            </a:r>
          </a:p>
          <a:p>
            <a:pPr>
              <a:buFont typeface="Wingdings" pitchFamily="2" charset="2"/>
              <a:buChar char="q"/>
            </a:pPr>
            <a:r>
              <a:rPr lang="it-IT" sz="1100" b="1" smtClean="0">
                <a:latin typeface="Tw Cen MT" pitchFamily="34" charset="0"/>
              </a:rPr>
              <a:t>Educate.</a:t>
            </a:r>
            <a:r>
              <a:rPr lang="it-IT" sz="1100" smtClean="0">
                <a:latin typeface="Tw Cen MT" pitchFamily="34" charset="0"/>
              </a:rPr>
              <a:t> I clienti dei prodotti green sono affamati di conoscenza come di cibi organici. Comprendete il significato dei vostri prodotti e come possono apportare benefici alla terra o preservare le risorse, sappiate tutto! Se avete condotto la vostra ricerca, potete comunicare in modo più efficace il valore del vostro prodotto ai clienti.</a:t>
            </a:r>
          </a:p>
          <a:p>
            <a:pPr>
              <a:buFont typeface="Wingdings" pitchFamily="2" charset="2"/>
              <a:buChar char="q"/>
            </a:pPr>
            <a:r>
              <a:rPr lang="it-IT" sz="1100" b="1" smtClean="0">
                <a:latin typeface="Tw Cen MT" pitchFamily="34" charset="0"/>
              </a:rPr>
              <a:t>I vostri clienti sono i migliori venditori della vostra merce.</a:t>
            </a:r>
            <a:r>
              <a:rPr lang="it-IT" sz="1100" smtClean="0">
                <a:latin typeface="Tw Cen MT" pitchFamily="34" charset="0"/>
              </a:rPr>
              <a:t> I prodotti green sono un’area che può essere promossa notevolmente dal passaparola e da clienti felici che si scambiano esperienze con gli altri. Fate in modo che i vostri clienti siano i vostri migliori promoter!</a:t>
            </a:r>
            <a:endParaRPr lang="it-IT" altLang="it-IT" sz="1100" smtClean="0">
              <a:latin typeface="Tw Cen MT" pitchFamily="34" charset="0"/>
            </a:endParaRPr>
          </a:p>
          <a:p>
            <a:pPr>
              <a:buFont typeface="Wingdings" pitchFamily="2" charset="2"/>
              <a:buChar char="q"/>
            </a:pPr>
            <a:r>
              <a:rPr lang="it-IT" sz="1100" b="1" smtClean="0">
                <a:latin typeface="Tw Cen MT" pitchFamily="34" charset="0"/>
              </a:rPr>
              <a:t>Trovate colleghi che la pensano come voi.</a:t>
            </a:r>
            <a:r>
              <a:rPr lang="it-IT" sz="1100" smtClean="0">
                <a:latin typeface="Tw Cen MT" pitchFamily="34" charset="0"/>
              </a:rPr>
              <a:t> Quando si tratta di dipendenti, staff direzionale e investitori, dovete trovare persone che condividono la vostra passione. I colleghi che condividono la vostra causa saranno sempre impegnati ad aiutare la vostra azienda a fiorire. Non si tratta solo di fare soldi, si tratta di fare la differenza nel mondo che ci circonda, un prodotto green alla volta.</a:t>
            </a:r>
          </a:p>
          <a:p>
            <a:endParaRPr lang="it-IT" altLang="pt-PT" sz="1100" i="1" smtClean="0">
              <a:latin typeface="Tw Cen MT" pitchFamily="34" charset="0"/>
            </a:endParaRPr>
          </a:p>
        </p:txBody>
      </p:sp>
      <p:sp>
        <p:nvSpPr>
          <p:cNvPr id="70660"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88C1007B-6772-450B-8BD2-395C4C7ED15C}" type="slidenum">
              <a:rPr lang="it-IT" sz="1500"/>
              <a:pPr algn="ctr" defTabSz="954088"/>
              <a:t>30</a:t>
            </a:fld>
            <a:endParaRPr lang="it-IT" altLang="pt-PT" sz="1500" noProof="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a:ln/>
        </p:spPr>
        <p:txBody>
          <a:bodyPr/>
          <a:lstStyle/>
          <a:p>
            <a:r>
              <a:rPr lang="it-IT" smtClean="0">
                <a:latin typeface="Tw Cen MT" pitchFamily="34" charset="0"/>
              </a:rPr>
              <a:t>Esempi:</a:t>
            </a:r>
          </a:p>
          <a:p>
            <a:r>
              <a:rPr lang="it-IT" smtClean="0">
                <a:latin typeface="Tw Cen MT" pitchFamily="34" charset="0"/>
              </a:rPr>
              <a:t>http://www.thedailygreen.com/environmental-news/latest/green-entrepreneurs-460909</a:t>
            </a:r>
          </a:p>
          <a:p>
            <a:endParaRPr lang="it-IT" altLang="pt-PT" i="1" smtClean="0">
              <a:latin typeface="Tw Cen MT" pitchFamily="34" charset="0"/>
            </a:endParaRPr>
          </a:p>
        </p:txBody>
      </p:sp>
      <p:sp>
        <p:nvSpPr>
          <p:cNvPr id="71684"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6243DC3C-CC32-4B63-85C0-93170011528A}" type="slidenum">
              <a:rPr lang="it-IT" sz="1500"/>
              <a:pPr algn="ctr" defTabSz="954088"/>
              <a:t>31</a:t>
            </a:fld>
            <a:endParaRPr lang="it-IT" altLang="pt-PT" sz="1500" noProof="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a:ln/>
        </p:spPr>
      </p:sp>
      <p:sp>
        <p:nvSpPr>
          <p:cNvPr id="72707"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505FCB75-E195-40E5-8778-90877DA6BBC5}" type="slidenum">
              <a:rPr lang="it-IT" sz="1500"/>
              <a:pPr algn="ctr" defTabSz="954088"/>
              <a:t>32</a:t>
            </a:fld>
            <a:endParaRPr lang="it-IT" altLang="pt-PT" sz="1500" noProof="1"/>
          </a:p>
        </p:txBody>
      </p:sp>
      <p:sp>
        <p:nvSpPr>
          <p:cNvPr id="72708" name="Notes Placeholder 1"/>
          <p:cNvSpPr>
            <a:spLocks noGrp="1"/>
          </p:cNvSpPr>
          <p:nvPr/>
        </p:nvSpPr>
        <p:spPr bwMode="auto">
          <a:xfrm>
            <a:off x="571500" y="4721225"/>
            <a:ext cx="5737225" cy="4475163"/>
          </a:xfrm>
          <a:prstGeom prst="rect">
            <a:avLst/>
          </a:prstGeom>
          <a:noFill/>
          <a:ln w="9525">
            <a:noFill/>
            <a:miter lim="800000"/>
            <a:headEnd/>
            <a:tailEnd/>
          </a:ln>
        </p:spPr>
        <p:txBody>
          <a:bodyPr lIns="99078" tIns="49539" rIns="99078" bIns="49539"/>
          <a:lstStyle/>
          <a:p>
            <a:pPr eaLnBrk="0" hangingPunct="0">
              <a:spcBef>
                <a:spcPct val="30000"/>
              </a:spcBef>
            </a:pPr>
            <a:endParaRPr lang="it-IT" altLang="it-IT" sz="1200" u="none">
              <a:latin typeface="Tw Cen MT"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ln/>
        </p:spPr>
      </p:sp>
      <p:sp>
        <p:nvSpPr>
          <p:cNvPr id="73731"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445308EE-375B-476F-B0B8-93F8EE4BAEC4}" type="slidenum">
              <a:rPr lang="it-IT" sz="1500"/>
              <a:pPr algn="ctr" defTabSz="954088"/>
              <a:t>33</a:t>
            </a:fld>
            <a:endParaRPr lang="it-IT" altLang="pt-PT" sz="1500" noProof="1"/>
          </a:p>
        </p:txBody>
      </p:sp>
      <p:sp>
        <p:nvSpPr>
          <p:cNvPr id="73732" name="Notes Placeholder 1"/>
          <p:cNvSpPr>
            <a:spLocks noGrp="1"/>
          </p:cNvSpPr>
          <p:nvPr/>
        </p:nvSpPr>
        <p:spPr bwMode="auto">
          <a:xfrm>
            <a:off x="571500" y="4721225"/>
            <a:ext cx="5737225" cy="4475163"/>
          </a:xfrm>
          <a:prstGeom prst="rect">
            <a:avLst/>
          </a:prstGeom>
          <a:noFill/>
          <a:ln w="9525">
            <a:noFill/>
            <a:miter lim="800000"/>
            <a:headEnd/>
            <a:tailEnd/>
          </a:ln>
        </p:spPr>
        <p:txBody>
          <a:bodyPr lIns="99078" tIns="49539" rIns="99078" bIns="49539"/>
          <a:lstStyle/>
          <a:p>
            <a:pPr eaLnBrk="0" hangingPunct="0">
              <a:spcBef>
                <a:spcPct val="30000"/>
              </a:spcBef>
            </a:pPr>
            <a:endParaRPr lang="it-IT" altLang="it-IT" sz="1200" u="none">
              <a:latin typeface="Tw Cen MT"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it-IT" altLang="pt-PT" smtClean="0">
              <a:latin typeface="Tw Cen MT" pitchFamily="34" charset="0"/>
            </a:endParaRPr>
          </a:p>
        </p:txBody>
      </p:sp>
      <p:sp>
        <p:nvSpPr>
          <p:cNvPr id="74756"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BD294DFB-CD0B-4EE9-A6CD-870C96108F9B}" type="slidenum">
              <a:rPr lang="it-IT" sz="1500"/>
              <a:pPr algn="ctr" defTabSz="954088"/>
              <a:t>34</a:t>
            </a:fld>
            <a:endParaRPr lang="it-IT" altLang="pt-PT" sz="1500" noProof="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684213" y="4722813"/>
            <a:ext cx="5583237" cy="4473575"/>
          </a:xfrm>
          <a:noFill/>
          <a:ln/>
        </p:spPr>
        <p:txBody>
          <a:bodyPr/>
          <a:lstStyle/>
          <a:p>
            <a:endParaRPr lang="it-IT" altLang="pt-PT" smtClean="0">
              <a:latin typeface="Tw Cen MT" pitchFamily="34" charset="0"/>
            </a:endParaRPr>
          </a:p>
        </p:txBody>
      </p:sp>
      <p:sp>
        <p:nvSpPr>
          <p:cNvPr id="75780"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271A07D0-37CC-434B-959D-829B8C5F8EE0}" type="slidenum">
              <a:rPr lang="it-IT" sz="1500"/>
              <a:pPr algn="ctr" defTabSz="954088"/>
              <a:t>35</a:t>
            </a:fld>
            <a:endParaRPr lang="it-IT" altLang="pt-PT" sz="1500" noProof="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a:ln/>
        </p:spPr>
        <p:txBody>
          <a:bodyPr/>
          <a:lstStyle/>
          <a:p>
            <a:endParaRPr lang="it-IT" altLang="pt-PT" smtClean="0">
              <a:latin typeface="Tw Cen MT" pitchFamily="34" charset="0"/>
            </a:endParaRPr>
          </a:p>
        </p:txBody>
      </p:sp>
      <p:sp>
        <p:nvSpPr>
          <p:cNvPr id="76804"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3917F994-12E8-4128-8EE4-5F51E617373D}" type="slidenum">
              <a:rPr lang="it-IT" sz="1500"/>
              <a:pPr algn="ctr" defTabSz="954088"/>
              <a:t>36</a:t>
            </a:fld>
            <a:endParaRPr lang="it-IT" altLang="pt-PT" sz="1500"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ln/>
        </p:spPr>
        <p:txBody>
          <a:bodyPr/>
          <a:lstStyle/>
          <a:p>
            <a:r>
              <a:rPr lang="it-IT" smtClean="0">
                <a:latin typeface="Tw Cen MT" pitchFamily="34" charset="0"/>
              </a:rPr>
              <a:t>Leadership, networking e lavoro di squadra contribuiscono allo sviluppo delle vostre abilità interpersonali. Analizzate la figura qui di seguito per scoprirne di più. </a:t>
            </a:r>
          </a:p>
          <a:p>
            <a:r>
              <a:rPr lang="it-IT" smtClean="0">
                <a:latin typeface="Tw Cen MT" pitchFamily="34" charset="0"/>
              </a:rPr>
              <a:t>http://en.wikipedia.org/wiki/Interpersonal_skills </a:t>
            </a:r>
            <a:endParaRPr lang="it-IT" altLang="it-IT" smtClean="0">
              <a:latin typeface="Tw Cen MT" pitchFamily="34" charset="0"/>
            </a:endParaRPr>
          </a:p>
          <a:p>
            <a:endParaRPr lang="it-IT" altLang="it-IT" smtClean="0">
              <a:latin typeface="Tw Cen MT" pitchFamily="34" charset="0"/>
            </a:endParaRPr>
          </a:p>
          <a:p>
            <a:r>
              <a:rPr lang="it-IT" b="1" smtClean="0">
                <a:latin typeface="Tw Cen MT" pitchFamily="34" charset="0"/>
              </a:rPr>
              <a:t>Le abilità interpersonali</a:t>
            </a:r>
            <a:r>
              <a:rPr lang="it-IT" smtClean="0">
                <a:latin typeface="Tw Cen MT" pitchFamily="34" charset="0"/>
              </a:rPr>
              <a:t> sono le abilità che una persona utilizza per interagire con gli altri. Le abilità interpersonali, a volte, sono indicate anche come abilità delle persone o abilità comunicative. Le abilità interpersonali implicano delle abilità quali l’ascolto attivo e il tono di voce, comprendono la delega e la leadership. Fa riferimento a quanto comunichiate bene con gli altri e a quanto vi comportiate bene. Aiutano anche le persone ad avanzare nelle loro carriere. Le abilità interpersonali fanno riferimento ad algoritmi mentali e comunicativi applicati durante la comunicazione e l’interazione sociale per raggiungere alcuni effetti o risultati.</a:t>
            </a:r>
          </a:p>
          <a:p>
            <a:r>
              <a:rPr lang="it-IT" smtClean="0">
                <a:latin typeface="Tw Cen MT" pitchFamily="34" charset="0"/>
              </a:rPr>
              <a:t> L’espressione “abilità interpersonali” è utilizzato spesso in contesti aziendali per far riferimento alla misura dell’abilità di una persona di operare in organizzazioni aziendali con la comunicazione e le interazioni sociali. Le abilità interpersonali riguardano il modo in cui le persone si rapportano agli altri.</a:t>
            </a:r>
          </a:p>
          <a:p>
            <a:r>
              <a:rPr lang="it-IT" smtClean="0">
                <a:latin typeface="Tw Cen MT" pitchFamily="34" charset="0"/>
              </a:rPr>
              <a:t>Le abilità interpersonali sono le abilità che consentono la comunicazione sociale, l’interazione e la capacità di rapportarsi agli individui. Si ritiene che delle buone abilità interpersonali riducano il conflitto e aumentino la partecipazione o il supporto dei colleghi nell’ambiente di lavoro e aumentino anche la produttività. In situazioni informali, una comunicazione semplice e agevole è il risultato di buone abilità interpersonali. Le abilità interpersonali sono comunemente indicate come abilità delle persone o abilità comunicative.</a:t>
            </a:r>
          </a:p>
          <a:p>
            <a:endParaRPr lang="it-IT" altLang="pt-PT" i="1" smtClean="0">
              <a:latin typeface="Tw Cen MT" pitchFamily="34" charset="0"/>
            </a:endParaRPr>
          </a:p>
        </p:txBody>
      </p:sp>
      <p:sp>
        <p:nvSpPr>
          <p:cNvPr id="44036"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620C26AE-0481-47A0-9D50-695C538E8486}" type="slidenum">
              <a:rPr lang="it-IT" sz="1500"/>
              <a:pPr algn="ctr" defTabSz="954088"/>
              <a:t>4</a:t>
            </a:fld>
            <a:endParaRPr lang="it-IT" altLang="pt-PT" sz="1500"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p:spPr>
        <p:txBody>
          <a:bodyPr/>
          <a:lstStyle/>
          <a:p>
            <a:r>
              <a:rPr lang="it-IT" smtClean="0">
                <a:latin typeface="Tw Cen MT" pitchFamily="34" charset="0"/>
              </a:rPr>
              <a:t>Quando assegniamo un’</a:t>
            </a:r>
            <a:r>
              <a:rPr lang="it-IT" b="1" smtClean="0">
                <a:latin typeface="Tw Cen MT" pitchFamily="34" charset="0"/>
              </a:rPr>
              <a:t>etichetta a qualcuno</a:t>
            </a:r>
            <a:r>
              <a:rPr lang="it-IT" smtClean="0">
                <a:latin typeface="Tw Cen MT" pitchFamily="34" charset="0"/>
              </a:rPr>
              <a:t>, corriamo il rischio di fare supposizioni su cosa pensa e cosa sente. Facendo una supposizione di questo genere, non potremmo mai considerare necessario scoprire se è vera oppure no. Possiamo dar così vita a pregiudizi, stereotipi e visioni “immutabili” su diverse categorie di persone. </a:t>
            </a:r>
          </a:p>
          <a:p>
            <a:r>
              <a:rPr lang="it-IT" b="1" i="1" smtClean="0">
                <a:latin typeface="Tw Cen MT" pitchFamily="34" charset="0"/>
              </a:rPr>
              <a:t>Che impatto ha questo sull’efficacia della nostra comunicazione e l’efficacia della risoluzione dei conflitti in caso di difficoltà?</a:t>
            </a:r>
          </a:p>
          <a:p>
            <a:r>
              <a:rPr lang="it-IT" smtClean="0">
                <a:latin typeface="Tw Cen MT" pitchFamily="34" charset="0"/>
              </a:rPr>
              <a:t>Esistono diverse “tecniche” di comunicazione insegnate in vari corsi che si basano attivamente su questi stereotipi inesplorati che piuttosto che promuovere la comunicazione efficace rafforzano tali stereotipi. È come se la comunicazione fosse una “scienza” e che tutti reagiamo allo stesso modo secondo le etichette che ci attribuiscono.</a:t>
            </a:r>
            <a:endParaRPr lang="it-IT" altLang="it-IT" smtClean="0">
              <a:latin typeface="Tw Cen MT" pitchFamily="34" charset="0"/>
            </a:endParaRPr>
          </a:p>
          <a:p>
            <a:endParaRPr lang="it-IT" altLang="it-IT" smtClean="0">
              <a:latin typeface="Tw Cen MT" pitchFamily="34" charset="0"/>
            </a:endParaRPr>
          </a:p>
          <a:p>
            <a:r>
              <a:rPr lang="it-IT" smtClean="0">
                <a:latin typeface="Tw Cen MT" pitchFamily="34" charset="0"/>
              </a:rPr>
              <a:t>Riferimenti:</a:t>
            </a:r>
          </a:p>
          <a:p>
            <a:r>
              <a:rPr lang="it-IT" smtClean="0">
                <a:latin typeface="Tw Cen MT" pitchFamily="34" charset="0"/>
              </a:rPr>
              <a:t>http://danielgoleman.info/ sul concetto di intelligenza emotiva e gli approcci ad essa connessi</a:t>
            </a:r>
          </a:p>
          <a:p>
            <a:r>
              <a:rPr lang="it-IT" smtClean="0">
                <a:latin typeface="Tw Cen MT" pitchFamily="34" charset="0"/>
              </a:rPr>
              <a:t>Goleman D., Emotional Intelligence: Why It Can Matter More Than IQ, Bantam Books, 1996, ISBN 978-0553383713</a:t>
            </a:r>
            <a:endParaRPr lang="it-IT" altLang="it-IT" smtClean="0">
              <a:latin typeface="Tw Cen MT" pitchFamily="34" charset="0"/>
            </a:endParaRPr>
          </a:p>
          <a:p>
            <a:r>
              <a:rPr lang="it-IT" smtClean="0">
                <a:latin typeface="Tw Cen MT" pitchFamily="34" charset="0"/>
              </a:rPr>
              <a:t>Le sette regole per avere successo (The 7 habits of highly effective people), Stephen R. Covey Franco Angeli</a:t>
            </a:r>
            <a:endParaRPr lang="it-IT" altLang="it-IT" smtClean="0">
              <a:latin typeface="Tw Cen MT" pitchFamily="34" charset="0"/>
            </a:endParaRPr>
          </a:p>
          <a:p>
            <a:r>
              <a:rPr lang="it-IT" smtClean="0">
                <a:latin typeface="Tw Cen MT" pitchFamily="34" charset="0"/>
              </a:rPr>
              <a:t>http://en.wikipedia.org/wiki/Emotional_Intelligence descrizione di base dell’intelligenza emotiva</a:t>
            </a:r>
            <a:endParaRPr lang="it-IT" altLang="pt-PT" i="1" smtClean="0">
              <a:latin typeface="Tw Cen MT" pitchFamily="34" charset="0"/>
            </a:endParaRPr>
          </a:p>
        </p:txBody>
      </p:sp>
      <p:sp>
        <p:nvSpPr>
          <p:cNvPr id="45060"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2755D65E-28E3-4B8D-9491-216D74555C70}" type="slidenum">
              <a:rPr lang="it-IT" sz="1500"/>
              <a:pPr algn="ctr" defTabSz="954088"/>
              <a:t>5</a:t>
            </a:fld>
            <a:endParaRPr lang="it-IT" altLang="pt-PT" sz="1500" noProof="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p:spPr>
        <p:txBody>
          <a:bodyPr/>
          <a:lstStyle/>
          <a:p>
            <a:pPr marL="217488" indent="-217488"/>
            <a:r>
              <a:rPr lang="it-IT" smtClean="0">
                <a:latin typeface="Tw Cen MT" pitchFamily="34" charset="0"/>
              </a:rPr>
              <a:t>G. W. F. Hegel, Phenomenology of Mind, tr. J. B. Baillie, 1910; 2° ed. 1931</a:t>
            </a:r>
            <a:endParaRPr lang="it-IT" altLang="it-IT" smtClean="0">
              <a:latin typeface="Tw Cen MT" pitchFamily="34" charset="0"/>
            </a:endParaRPr>
          </a:p>
          <a:p>
            <a:pPr marL="217488" indent="-217488"/>
            <a:endParaRPr lang="it-IT" altLang="pt-PT" i="1" smtClean="0">
              <a:latin typeface="Tw Cen MT" pitchFamily="34" charset="0"/>
            </a:endParaRPr>
          </a:p>
        </p:txBody>
      </p:sp>
      <p:sp>
        <p:nvSpPr>
          <p:cNvPr id="46084"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3D88CC94-645A-4FE7-AB83-04F3779C912B}" type="slidenum">
              <a:rPr lang="it-IT" sz="1500"/>
              <a:pPr algn="ctr" defTabSz="954088"/>
              <a:t>6</a:t>
            </a:fld>
            <a:endParaRPr lang="it-IT" altLang="pt-PT" sz="1500" noProof="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6134A6E1-808E-487C-997F-EEE92BCDE2F6}" type="slidenum">
              <a:rPr lang="it-IT" sz="1500"/>
              <a:pPr algn="ctr" defTabSz="954088"/>
              <a:t>7</a:t>
            </a:fld>
            <a:endParaRPr lang="it-IT" altLang="pt-PT" sz="1500" noProof="1"/>
          </a:p>
        </p:txBody>
      </p:sp>
      <p:sp>
        <p:nvSpPr>
          <p:cNvPr id="47108" name="Notes Placeholder 1"/>
          <p:cNvSpPr>
            <a:spLocks noGrp="1"/>
          </p:cNvSpPr>
          <p:nvPr/>
        </p:nvSpPr>
        <p:spPr bwMode="auto">
          <a:xfrm>
            <a:off x="571500" y="4721225"/>
            <a:ext cx="5737225" cy="4475163"/>
          </a:xfrm>
          <a:prstGeom prst="rect">
            <a:avLst/>
          </a:prstGeom>
          <a:noFill/>
          <a:ln w="9525">
            <a:noFill/>
            <a:miter lim="800000"/>
            <a:headEnd/>
            <a:tailEnd/>
          </a:ln>
        </p:spPr>
        <p:txBody>
          <a:bodyPr lIns="99078" tIns="49539" rIns="99078" bIns="49539"/>
          <a:lstStyle/>
          <a:p>
            <a:pPr eaLnBrk="0" hangingPunct="0">
              <a:spcBef>
                <a:spcPct val="30000"/>
              </a:spcBef>
            </a:pPr>
            <a:endParaRPr lang="it-IT" altLang="it-IT" sz="1200" u="none">
              <a:latin typeface="Tw Cen MT"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xfrm>
            <a:off x="381000" y="4467225"/>
            <a:ext cx="6048375" cy="4475163"/>
          </a:xfrm>
          <a:noFill/>
          <a:ln/>
        </p:spPr>
        <p:txBody>
          <a:bodyPr/>
          <a:lstStyle/>
          <a:p>
            <a:r>
              <a:rPr lang="it-IT" sz="1000" b="1" i="1" smtClean="0">
                <a:latin typeface="Tw Cen MT" pitchFamily="34" charset="0"/>
              </a:rPr>
              <a:t>Quindi come può aiutare il P1?</a:t>
            </a:r>
            <a:r>
              <a:rPr lang="it-IT" sz="1000" smtClean="0">
                <a:latin typeface="Tw Cen MT" pitchFamily="34" charset="0"/>
              </a:rPr>
              <a:t>  Significa che possiamo sfruttare meglio le energie che spendiamo per “demonizzare” gli altri e per lamentarci degli altri, divertendoci, ad esempio o essendo presenti per le persone che amiamo piuttosto che essere continuamente distratti dalle nostre difficoltà con gli altri. </a:t>
            </a:r>
          </a:p>
          <a:p>
            <a:r>
              <a:rPr lang="it-IT" sz="1000" smtClean="0">
                <a:latin typeface="Tw Cen MT" pitchFamily="34" charset="0"/>
              </a:rPr>
              <a:t>Rispetto indica un atteggiamento positivo per sé e per gli altri con cui comunicate o con cui collaborate.</a:t>
            </a:r>
          </a:p>
          <a:p>
            <a:r>
              <a:rPr lang="it-IT" sz="1000" b="1" i="1" smtClean="0">
                <a:latin typeface="Tw Cen MT" pitchFamily="34" charset="0"/>
              </a:rPr>
              <a:t>Quindi come può aiutare il P2?</a:t>
            </a:r>
            <a:r>
              <a:rPr lang="it-IT" sz="1000" smtClean="0">
                <a:latin typeface="Tw Cen MT" pitchFamily="34" charset="0"/>
              </a:rPr>
              <a:t>  Vuol dire che scopriamo, non interrompendo gli altri e concentrandoci su quello che dicono, di essere ascoltati di più! Le nostre conversazioni diventano più interessanti, utili, proficue e a volte anche divertenti, piuttosto che difficili, esigenti, noiose o ansiose. </a:t>
            </a:r>
            <a:r>
              <a:rPr lang="it-IT" altLang="it-IT" sz="1000" smtClean="0">
                <a:latin typeface="Tw Cen MT" pitchFamily="34" charset="0"/>
              </a:rPr>
              <a:t/>
            </a:r>
            <a:br>
              <a:rPr lang="it-IT" altLang="it-IT" sz="1000" smtClean="0">
                <a:latin typeface="Tw Cen MT" pitchFamily="34" charset="0"/>
              </a:rPr>
            </a:br>
            <a:r>
              <a:rPr lang="it-IT" sz="1000" b="1" i="1" smtClean="0">
                <a:latin typeface="Tw Cen MT" pitchFamily="34" charset="0"/>
              </a:rPr>
              <a:t>Quindi come può aiutare il P3?</a:t>
            </a:r>
            <a:r>
              <a:rPr lang="it-IT" sz="1000" smtClean="0">
                <a:latin typeface="Tw Cen MT" pitchFamily="34" charset="0"/>
              </a:rPr>
              <a:t>  A volte, vogliamo il diritto di sorvolare. Vogliamo non dover affrontare delle cose o partecipare a qualcosa perché, per noi in quel momento, non è quello che vogliamo fare.  Vol dire riconoscere che quando gli altri cercano di cambiarci, può essere molto fastidioso. Vuol dire assumerci le responsabilità delle nostre scelte e delle nostre azioni - perché nessun altro può farlo. </a:t>
            </a:r>
          </a:p>
          <a:p>
            <a:r>
              <a:rPr lang="it-IT" sz="1000" b="1" i="1" smtClean="0">
                <a:latin typeface="Tw Cen MT" pitchFamily="34" charset="0"/>
              </a:rPr>
              <a:t>Quindi come può aiutare il P4?</a:t>
            </a:r>
            <a:r>
              <a:rPr lang="it-IT" sz="1000" smtClean="0">
                <a:latin typeface="Tw Cen MT" pitchFamily="34" charset="0"/>
              </a:rPr>
              <a:t>  Significa fare affermazioni più precise con la nostra comunicazione - piuttosto che pretendere di poter parlare con gli altri, parliamo solo per noi stessi. Risparmiamo un sacco di rancore e opposizioni inutili nei nostri confronti. </a:t>
            </a:r>
          </a:p>
          <a:p>
            <a:r>
              <a:rPr lang="it-IT" sz="1000" b="1" i="1" smtClean="0">
                <a:latin typeface="Tw Cen MT" pitchFamily="34" charset="0"/>
              </a:rPr>
              <a:t>Quindi come può aiutare il P5?</a:t>
            </a:r>
            <a:r>
              <a:rPr lang="it-IT" sz="1000" smtClean="0">
                <a:latin typeface="Tw Cen MT" pitchFamily="34" charset="0"/>
              </a:rPr>
              <a:t>  Significa riconoscere che riempire il “tempo di aria” in una conversazione ci evita di collegarci con gli altri attraverso la nostra comunicazione. Significa che abbiamo l’opportunità di imparare ed essere creativi ascoltando il punto di vista degli altri su ciò che diciamo.</a:t>
            </a:r>
          </a:p>
          <a:p>
            <a:r>
              <a:rPr lang="it-IT" sz="1000" b="1" i="1" smtClean="0">
                <a:latin typeface="Tw Cen MT" pitchFamily="34" charset="0"/>
              </a:rPr>
              <a:t>Quindi come può aiutare il P6?</a:t>
            </a:r>
            <a:r>
              <a:rPr lang="it-IT" sz="1000" smtClean="0">
                <a:latin typeface="Tw Cen MT" pitchFamily="34" charset="0"/>
              </a:rPr>
              <a:t>  Significa che le situazioni difficili possono essere “de-personalizzate” e quindi diventare un’opportunità per imparare e per diventare creativi piuttosto che una “battaglia” personale. Significa utilizzare un approccio più efficace alla comunicazione, rimuovendo le etichette personali inutili e i commenti distruttivi. Significa concentrarsi sul problema, consentendo una risposta più creativa a qualsiasi situazione difficile. </a:t>
            </a:r>
          </a:p>
          <a:p>
            <a:r>
              <a:rPr lang="it-IT" sz="1000" b="1" i="1" smtClean="0">
                <a:latin typeface="Tw Cen MT" pitchFamily="34" charset="0"/>
              </a:rPr>
              <a:t>Quindi come può aiutare il P7?</a:t>
            </a:r>
            <a:r>
              <a:rPr lang="it-IT" sz="1000" smtClean="0">
                <a:latin typeface="Tw Cen MT" pitchFamily="34" charset="0"/>
              </a:rPr>
              <a:t>  Significa generare un sentimento di fiducia, sicurezza e in alcune situazioni, intimità evidenziando ciò che è importante per l’altro, e riconoscendo e rispettando la sua vulnerabilità in relazione a un problema. </a:t>
            </a:r>
          </a:p>
          <a:p>
            <a:r>
              <a:rPr lang="it-IT" sz="1000" b="1" i="1" smtClean="0">
                <a:latin typeface="Tw Cen MT" pitchFamily="34" charset="0"/>
              </a:rPr>
              <a:t>Quindi come può aiutare il P8?</a:t>
            </a:r>
            <a:r>
              <a:rPr lang="it-IT" sz="1000" smtClean="0">
                <a:latin typeface="Tw Cen MT" pitchFamily="34" charset="0"/>
              </a:rPr>
              <a:t>  Significa riconoscere il fatto che non siamo robot e che </a:t>
            </a:r>
            <a:r>
              <a:rPr lang="it-IT" sz="1000" u="sng" smtClean="0">
                <a:latin typeface="Tw Cen MT" pitchFamily="34" charset="0"/>
              </a:rPr>
              <a:t>gli errori sono opportunità</a:t>
            </a:r>
            <a:r>
              <a:rPr lang="it-IT" sz="1000" smtClean="0">
                <a:latin typeface="Tw Cen MT" pitchFamily="34" charset="0"/>
              </a:rPr>
              <a:t> per imparare, entrare in contatto e comprendere piuttosto che opportunità per condannare gli altri - come se noi fossimo “perfetti”. Significa adottare un approccio di non-rimprovero nelle situazioni difficili. </a:t>
            </a:r>
          </a:p>
          <a:p>
            <a:r>
              <a:rPr lang="it-IT" sz="1000" smtClean="0">
                <a:latin typeface="Tw Cen MT" pitchFamily="34" charset="0"/>
              </a:rPr>
              <a:t>Riferimenti:</a:t>
            </a:r>
          </a:p>
          <a:p>
            <a:r>
              <a:rPr lang="it-IT" sz="1000" smtClean="0">
                <a:latin typeface="Tw Cen MT" pitchFamily="34" charset="0"/>
              </a:rPr>
              <a:t>http://www.communication-skills-4confidence.com/interpersonal-communication.html </a:t>
            </a:r>
          </a:p>
          <a:p>
            <a:endParaRPr lang="it-IT" altLang="it-IT" sz="1000" smtClean="0">
              <a:latin typeface="Tw Cen MT" pitchFamily="34" charset="0"/>
            </a:endParaRPr>
          </a:p>
          <a:p>
            <a:endParaRPr lang="it-IT" altLang="it-IT" sz="1000" smtClean="0">
              <a:latin typeface="Tw Cen MT" pitchFamily="34" charset="0"/>
            </a:endParaRPr>
          </a:p>
          <a:p>
            <a:endParaRPr lang="it-IT" altLang="it-IT" sz="1000" smtClean="0">
              <a:latin typeface="Tw Cen MT" pitchFamily="34" charset="0"/>
            </a:endParaRPr>
          </a:p>
          <a:p>
            <a:endParaRPr lang="it-IT" altLang="it-IT" sz="1000" smtClean="0">
              <a:latin typeface="Tw Cen MT" pitchFamily="34" charset="0"/>
            </a:endParaRPr>
          </a:p>
          <a:p>
            <a:endParaRPr lang="it-IT" altLang="pt-PT" sz="1000" i="1" smtClean="0">
              <a:latin typeface="Tw Cen MT" pitchFamily="34" charset="0"/>
            </a:endParaRPr>
          </a:p>
        </p:txBody>
      </p:sp>
      <p:sp>
        <p:nvSpPr>
          <p:cNvPr id="48132"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6011E7B8-BAF0-44B8-BAF5-30C0EF673BCF}" type="slidenum">
              <a:rPr lang="it-IT" sz="1500"/>
              <a:pPr algn="ctr" defTabSz="954088"/>
              <a:t>8</a:t>
            </a:fld>
            <a:endParaRPr lang="it-IT" altLang="pt-PT" sz="1500" noProof="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p:spPr>
        <p:txBody>
          <a:bodyPr/>
          <a:lstStyle/>
          <a:p>
            <a:pPr>
              <a:lnSpc>
                <a:spcPct val="80000"/>
              </a:lnSpc>
            </a:pPr>
            <a:endParaRPr lang="it-IT" altLang="it-IT" smtClean="0">
              <a:latin typeface="Tw Cen MT" pitchFamily="34" charset="0"/>
              <a:cs typeface="Arial" charset="0"/>
            </a:endParaRPr>
          </a:p>
          <a:p>
            <a:pPr>
              <a:lnSpc>
                <a:spcPct val="80000"/>
              </a:lnSpc>
            </a:pPr>
            <a:r>
              <a:rPr lang="it-IT" smtClean="0">
                <a:latin typeface="Tw Cen MT" pitchFamily="34" charset="0"/>
                <a:cs typeface="Arial" charset="0"/>
              </a:rPr>
              <a:t>La collaborazione è il livello più alto e più difficile del lavoro con gli altri, che implica rapporti organizzativi formalizzati. Esiste un</a:t>
            </a:r>
            <a:endParaRPr lang="it-IT" altLang="it-IT" smtClean="0">
              <a:latin typeface="Tw Cen MT" pitchFamily="34" charset="0"/>
              <a:cs typeface="Arial" charset="0"/>
            </a:endParaRPr>
          </a:p>
          <a:p>
            <a:pPr>
              <a:lnSpc>
                <a:spcPct val="80000"/>
              </a:lnSpc>
            </a:pPr>
            <a:r>
              <a:rPr lang="it-IT" smtClean="0">
                <a:latin typeface="Tw Cen MT" pitchFamily="34" charset="0"/>
                <a:cs typeface="Arial" charset="0"/>
              </a:rPr>
              <a:t>impegno a lungo termine e un focus su una serie di questioni di preoccupazione comune. Le organizzazioni coinvolte nella collaborazione condividono risorse (sviluppano, implementano e valutano programmi), elaborano politiche e insieme realizzano programmi di apprendimento. </a:t>
            </a:r>
            <a:endParaRPr lang="it-IT" altLang="zh-TW" smtClean="0">
              <a:latin typeface="Tw Cen MT" pitchFamily="34" charset="0"/>
            </a:endParaRPr>
          </a:p>
          <a:p>
            <a:endParaRPr lang="it-IT" altLang="pt-PT" i="1" smtClean="0">
              <a:latin typeface="Tw Cen MT" pitchFamily="34" charset="0"/>
            </a:endParaRPr>
          </a:p>
        </p:txBody>
      </p:sp>
      <p:sp>
        <p:nvSpPr>
          <p:cNvPr id="49156" name="Rectangle 7"/>
          <p:cNvSpPr>
            <a:spLocks noGrp="1" noChangeArrowheads="1"/>
          </p:cNvSpPr>
          <p:nvPr>
            <p:ph type="sldNum" sz="quarter" idx="5"/>
          </p:nvPr>
        </p:nvSpPr>
        <p:spPr>
          <a:xfrm>
            <a:off x="0" y="9437688"/>
            <a:ext cx="6813550" cy="496887"/>
          </a:xfrm>
          <a:noFill/>
        </p:spPr>
        <p:txBody>
          <a:bodyPr/>
          <a:lstStyle/>
          <a:p>
            <a:pPr algn="ctr" defTabSz="954088"/>
            <a:r>
              <a:rPr lang="it-IT" sz="1500" b="0"/>
              <a:t>U4-E3-</a:t>
            </a:r>
            <a:fld id="{1DD0FBFD-E07D-4B91-8A47-336492D18816}" type="slidenum">
              <a:rPr lang="it-IT" sz="1500"/>
              <a:pPr algn="ctr" defTabSz="954088"/>
              <a:t>9</a:t>
            </a:fld>
            <a:endParaRPr lang="it-IT" altLang="pt-PT" sz="1500" noProof="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3"/>
          <p:cNvSpPr>
            <a:spLocks noChangeShapeType="1"/>
          </p:cNvSpPr>
          <p:nvPr/>
        </p:nvSpPr>
        <p:spPr bwMode="auto">
          <a:xfrm flipV="1">
            <a:off x="1403350" y="1428750"/>
            <a:ext cx="7489825" cy="0"/>
          </a:xfrm>
          <a:prstGeom prst="line">
            <a:avLst/>
          </a:prstGeom>
          <a:noFill/>
          <a:ln w="38100">
            <a:solidFill>
              <a:srgbClr val="333399"/>
            </a:solidFill>
            <a:round/>
            <a:headEnd/>
            <a:tailEnd/>
          </a:ln>
        </p:spPr>
        <p:txBody>
          <a:bodyPr wrap="none" anchor="ctr"/>
          <a:lstStyle/>
          <a:p>
            <a:endParaRPr lang="it-IT"/>
          </a:p>
        </p:txBody>
      </p:sp>
      <p:sp>
        <p:nvSpPr>
          <p:cNvPr id="3" name="Line 4"/>
          <p:cNvSpPr>
            <a:spLocks noChangeShapeType="1"/>
          </p:cNvSpPr>
          <p:nvPr/>
        </p:nvSpPr>
        <p:spPr bwMode="auto">
          <a:xfrm>
            <a:off x="312738" y="6015038"/>
            <a:ext cx="8580437" cy="6350"/>
          </a:xfrm>
          <a:prstGeom prst="line">
            <a:avLst/>
          </a:prstGeom>
          <a:noFill/>
          <a:ln w="38100">
            <a:solidFill>
              <a:srgbClr val="333399"/>
            </a:solidFill>
            <a:round/>
            <a:headEnd/>
            <a:tailEnd/>
          </a:ln>
        </p:spPr>
        <p:txBody>
          <a:bodyPr wrap="none" anchor="ctr"/>
          <a:lstStyle/>
          <a:p>
            <a:endParaRPr lang="it-IT"/>
          </a:p>
        </p:txBody>
      </p:sp>
      <p:sp>
        <p:nvSpPr>
          <p:cNvPr id="4" name="Text Box 8"/>
          <p:cNvSpPr txBox="1">
            <a:spLocks noChangeArrowheads="1"/>
          </p:cNvSpPr>
          <p:nvPr/>
        </p:nvSpPr>
        <p:spPr bwMode="auto">
          <a:xfrm>
            <a:off x="1285875" y="5989638"/>
            <a:ext cx="3311525"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endParaRPr lang="en-US" altLang="pt-PT" sz="900" u="none">
              <a:solidFill>
                <a:srgbClr val="000099"/>
              </a:solidFill>
              <a:latin typeface="Tw Cen MT" pitchFamily="34" charset="0"/>
            </a:endParaRPr>
          </a:p>
          <a:p>
            <a:pPr eaLnBrk="0" hangingPunct="0"/>
            <a:r>
              <a:rPr lang="en-US" altLang="pt-PT" sz="1200" u="none">
                <a:solidFill>
                  <a:srgbClr val="000099"/>
                </a:solidFill>
                <a:latin typeface="Arial" charset="0"/>
              </a:rPr>
              <a:t>ECQA Certified Training Material </a:t>
            </a:r>
          </a:p>
          <a:p>
            <a:pPr algn="ctr" eaLnBrk="0" hangingPunct="0"/>
            <a:endParaRPr lang="en-US" altLang="pt-PT" sz="600" u="none">
              <a:solidFill>
                <a:srgbClr val="000099"/>
              </a:solidFill>
              <a:latin typeface="Arial" charset="0"/>
            </a:endParaRPr>
          </a:p>
          <a:p>
            <a:pPr eaLnBrk="0" hangingPunct="0"/>
            <a:r>
              <a:rPr lang="en-US" altLang="pt-PT" sz="1200" u="none">
                <a:solidFill>
                  <a:srgbClr val="000099"/>
                </a:solidFill>
                <a:latin typeface="Arial" charset="0"/>
              </a:rPr>
              <a:t>Authors: </a:t>
            </a:r>
            <a:r>
              <a:rPr lang="pt-PT" altLang="pt-PT" sz="1200" u="none">
                <a:solidFill>
                  <a:srgbClr val="000099"/>
                </a:solidFill>
                <a:latin typeface="Arial" charset="0"/>
              </a:rPr>
              <a:t>I2E</a:t>
            </a:r>
            <a:r>
              <a:rPr lang="en-US" altLang="pt-PT" sz="1200" u="none">
                <a:solidFill>
                  <a:srgbClr val="000099"/>
                </a:solidFill>
                <a:latin typeface="Arial" charset="0"/>
              </a:rPr>
              <a:t> Training Material Committee </a:t>
            </a:r>
          </a:p>
        </p:txBody>
      </p:sp>
      <p:sp>
        <p:nvSpPr>
          <p:cNvPr id="5" name="Text Box 12"/>
          <p:cNvSpPr txBox="1">
            <a:spLocks noChangeArrowheads="1"/>
          </p:cNvSpPr>
          <p:nvPr userDrawn="1"/>
        </p:nvSpPr>
        <p:spPr bwMode="auto">
          <a:xfrm>
            <a:off x="1835150" y="357188"/>
            <a:ext cx="705802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r>
              <a:rPr lang="en-GB" altLang="pt-PT" b="1" u="none">
                <a:solidFill>
                  <a:srgbClr val="000099"/>
                </a:solidFill>
                <a:latin typeface="Arial" charset="0"/>
              </a:rPr>
              <a:t>ECQA Certified </a:t>
            </a:r>
            <a:br>
              <a:rPr lang="en-GB" altLang="pt-PT" b="1" u="none">
                <a:solidFill>
                  <a:srgbClr val="000099"/>
                </a:solidFill>
                <a:latin typeface="Arial" charset="0"/>
              </a:rPr>
            </a:br>
            <a:r>
              <a:rPr lang="en-GB" altLang="it-IT" b="1" u="none">
                <a:solidFill>
                  <a:srgbClr val="000099"/>
                </a:solidFill>
                <a:latin typeface="Arial" charset="0"/>
              </a:rPr>
              <a:t>EntreprenEUr</a:t>
            </a:r>
            <a:endParaRPr lang="en-GB" altLang="it-IT" b="1">
              <a:solidFill>
                <a:srgbClr val="000099"/>
              </a:solidFill>
              <a:latin typeface="Arial" charset="0"/>
            </a:endParaRPr>
          </a:p>
          <a:p>
            <a:pPr algn="ctr" eaLnBrk="0" hangingPunct="0"/>
            <a:endParaRPr lang="en-US" altLang="pt-PT" b="1">
              <a:solidFill>
                <a:srgbClr val="000099"/>
              </a:solidFill>
              <a:latin typeface="Arial" charset="0"/>
            </a:endParaRPr>
          </a:p>
        </p:txBody>
      </p:sp>
      <p:sp>
        <p:nvSpPr>
          <p:cNvPr id="6" name="Rectangle 46"/>
          <p:cNvSpPr>
            <a:spLocks noChangeArrowheads="1"/>
          </p:cNvSpPr>
          <p:nvPr userDrawn="1"/>
        </p:nvSpPr>
        <p:spPr bwMode="auto">
          <a:xfrm>
            <a:off x="0" y="0"/>
            <a:ext cx="1143000" cy="6858000"/>
          </a:xfrm>
          <a:prstGeom prst="rect">
            <a:avLst/>
          </a:prstGeom>
          <a:solidFill>
            <a:srgbClr val="35499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fr-FR" altLang="pt-PT"/>
          </a:p>
        </p:txBody>
      </p:sp>
      <p:pic>
        <p:nvPicPr>
          <p:cNvPr id="7" name="Picture 58"/>
          <p:cNvPicPr>
            <a:picLocks noChangeAspect="1" noChangeArrowheads="1"/>
          </p:cNvPicPr>
          <p:nvPr userDrawn="1"/>
        </p:nvPicPr>
        <p:blipFill>
          <a:blip r:embed="rId2" cstate="print"/>
          <a:srcRect l="18750" r="6250" b="10257"/>
          <a:stretch>
            <a:fillRect/>
          </a:stretch>
        </p:blipFill>
        <p:spPr bwMode="auto">
          <a:xfrm>
            <a:off x="0" y="6191250"/>
            <a:ext cx="609600" cy="666750"/>
          </a:xfrm>
          <a:prstGeom prst="rect">
            <a:avLst/>
          </a:prstGeom>
          <a:noFill/>
          <a:ln w="9525">
            <a:noFill/>
            <a:miter lim="800000"/>
            <a:headEnd/>
            <a:tailEnd/>
          </a:ln>
        </p:spPr>
      </p:pic>
      <p:pic>
        <p:nvPicPr>
          <p:cNvPr id="8" name="Picture 59"/>
          <p:cNvPicPr>
            <a:picLocks noChangeAspect="1" noChangeArrowheads="1"/>
          </p:cNvPicPr>
          <p:nvPr userDrawn="1"/>
        </p:nvPicPr>
        <p:blipFill>
          <a:blip r:embed="rId2" cstate="print"/>
          <a:srcRect l="28125" r="6250" b="7693"/>
          <a:stretch>
            <a:fillRect/>
          </a:stretch>
        </p:blipFill>
        <p:spPr bwMode="auto">
          <a:xfrm>
            <a:off x="0" y="4343400"/>
            <a:ext cx="533400" cy="685800"/>
          </a:xfrm>
          <a:prstGeom prst="rect">
            <a:avLst/>
          </a:prstGeom>
          <a:noFill/>
          <a:ln w="9525">
            <a:noFill/>
            <a:miter lim="800000"/>
            <a:headEnd/>
            <a:tailEnd/>
          </a:ln>
        </p:spPr>
      </p:pic>
      <p:pic>
        <p:nvPicPr>
          <p:cNvPr id="9" name="Picture 60"/>
          <p:cNvPicPr>
            <a:picLocks noChangeAspect="1" noChangeArrowheads="1"/>
          </p:cNvPicPr>
          <p:nvPr userDrawn="1"/>
        </p:nvPicPr>
        <p:blipFill>
          <a:blip r:embed="rId3" cstate="print"/>
          <a:srcRect b="3786"/>
          <a:stretch>
            <a:fillRect/>
          </a:stretch>
        </p:blipFill>
        <p:spPr bwMode="auto">
          <a:xfrm>
            <a:off x="304800" y="5334000"/>
            <a:ext cx="762000" cy="685800"/>
          </a:xfrm>
          <a:prstGeom prst="rect">
            <a:avLst/>
          </a:prstGeom>
          <a:noFill/>
          <a:ln w="9525">
            <a:noFill/>
            <a:miter lim="800000"/>
            <a:headEnd/>
            <a:tailEnd/>
          </a:ln>
        </p:spPr>
      </p:pic>
      <p:pic>
        <p:nvPicPr>
          <p:cNvPr id="10" name="Picture 11"/>
          <p:cNvPicPr>
            <a:picLocks noChangeAspect="1" noChangeArrowheads="1"/>
          </p:cNvPicPr>
          <p:nvPr userDrawn="1"/>
        </p:nvPicPr>
        <p:blipFill>
          <a:blip r:embed="rId4" cstate="print"/>
          <a:srcRect/>
          <a:stretch>
            <a:fillRect/>
          </a:stretch>
        </p:blipFill>
        <p:spPr bwMode="auto">
          <a:xfrm>
            <a:off x="7215188" y="4997450"/>
            <a:ext cx="1428750" cy="931863"/>
          </a:xfrm>
          <a:prstGeom prst="rect">
            <a:avLst/>
          </a:prstGeom>
          <a:noFill/>
          <a:ln w="9525">
            <a:noFill/>
            <a:miter lim="800000"/>
            <a:headEnd/>
            <a:tailEnd/>
          </a:ln>
        </p:spPr>
      </p:pic>
      <p:sp>
        <p:nvSpPr>
          <p:cNvPr id="11" name="Text Box 10"/>
          <p:cNvSpPr txBox="1">
            <a:spLocks noChangeArrowheads="1"/>
          </p:cNvSpPr>
          <p:nvPr userDrawn="1"/>
        </p:nvSpPr>
        <p:spPr bwMode="auto">
          <a:xfrm>
            <a:off x="4786313" y="6234113"/>
            <a:ext cx="16049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algn="r" eaLnBrk="0" hangingPunct="0">
              <a:defRPr/>
            </a:pPr>
            <a:r>
              <a:rPr lang="en-GB" altLang="pt-PT" sz="1600" b="1" u="none" smtClean="0">
                <a:solidFill>
                  <a:srgbClr val="000099"/>
                </a:solidFill>
                <a:latin typeface="Arial" charset="0"/>
              </a:rPr>
              <a:t>www.ecqa.org</a:t>
            </a:r>
          </a:p>
        </p:txBody>
      </p:sp>
      <p:sp>
        <p:nvSpPr>
          <p:cNvPr id="12" name="Text Box 6"/>
          <p:cNvSpPr txBox="1">
            <a:spLocks noChangeArrowheads="1"/>
          </p:cNvSpPr>
          <p:nvPr userDrawn="1"/>
        </p:nvSpPr>
        <p:spPr bwMode="auto">
          <a:xfrm>
            <a:off x="6948488" y="6296025"/>
            <a:ext cx="18716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0" hangingPunct="0"/>
            <a:r>
              <a:rPr lang="pt-PT" altLang="pt-PT" sz="1200" u="none">
                <a:solidFill>
                  <a:srgbClr val="000099"/>
                </a:solidFill>
                <a:latin typeface="Arial" charset="0"/>
              </a:rPr>
              <a:t>Release </a:t>
            </a:r>
            <a:r>
              <a:rPr lang="de-AT" altLang="pt-PT" sz="1200" u="none">
                <a:solidFill>
                  <a:srgbClr val="000099"/>
                </a:solidFill>
                <a:latin typeface="Arial" charset="0"/>
              </a:rPr>
              <a:t>1</a:t>
            </a:r>
            <a:endParaRPr lang="sl-SI" altLang="pt-PT" sz="1200" u="none">
              <a:solidFill>
                <a:srgbClr val="000099"/>
              </a:solidFill>
              <a:latin typeface="Arial" charset="0"/>
            </a:endParaRPr>
          </a:p>
        </p:txBody>
      </p:sp>
      <p:pic>
        <p:nvPicPr>
          <p:cNvPr id="13" name="Image 19" descr="I2E logo - final - png.png"/>
          <p:cNvPicPr>
            <a:picLocks noChangeAspect="1"/>
          </p:cNvPicPr>
          <p:nvPr userDrawn="1"/>
        </p:nvPicPr>
        <p:blipFill>
          <a:blip r:embed="rId5" cstate="print"/>
          <a:srcRect/>
          <a:stretch>
            <a:fillRect/>
          </a:stretch>
        </p:blipFill>
        <p:spPr bwMode="auto">
          <a:xfrm>
            <a:off x="1258888" y="333375"/>
            <a:ext cx="1476375" cy="525463"/>
          </a:xfrm>
          <a:prstGeom prst="rect">
            <a:avLst/>
          </a:prstGeom>
          <a:noFill/>
          <a:ln w="9525">
            <a:noFill/>
            <a:miter lim="800000"/>
            <a:headEnd/>
            <a:tailEnd/>
          </a:ln>
        </p:spPr>
      </p:pic>
      <p:pic>
        <p:nvPicPr>
          <p:cNvPr id="14" name="Picture 2" descr="EU_flag_LLP_EN-01"/>
          <p:cNvPicPr>
            <a:picLocks noChangeAspect="1" noChangeArrowheads="1"/>
          </p:cNvPicPr>
          <p:nvPr userDrawn="1"/>
        </p:nvPicPr>
        <p:blipFill>
          <a:blip r:embed="rId6" cstate="print"/>
          <a:srcRect/>
          <a:stretch>
            <a:fillRect/>
          </a:stretch>
        </p:blipFill>
        <p:spPr bwMode="auto">
          <a:xfrm>
            <a:off x="1187450" y="5157788"/>
            <a:ext cx="2089150" cy="814387"/>
          </a:xfrm>
          <a:prstGeom prst="rect">
            <a:avLst/>
          </a:prstGeom>
          <a:noFill/>
          <a:ln w="9525">
            <a:noFill/>
            <a:miter lim="800000"/>
            <a:headEnd/>
            <a:tailEnd/>
          </a:ln>
        </p:spPr>
      </p:pic>
      <p:sp>
        <p:nvSpPr>
          <p:cNvPr id="15" name="Text Box 5"/>
          <p:cNvSpPr txBox="1">
            <a:spLocks noChangeArrowheads="1"/>
          </p:cNvSpPr>
          <p:nvPr userDrawn="1"/>
        </p:nvSpPr>
        <p:spPr bwMode="auto">
          <a:xfrm>
            <a:off x="3348038" y="5168900"/>
            <a:ext cx="37449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algn="ctr" eaLnBrk="0" hangingPunct="0">
              <a:defRPr/>
            </a:pPr>
            <a:r>
              <a:rPr lang="en-GB" altLang="pt-PT" sz="800" u="none" dirty="0" smtClean="0">
                <a:solidFill>
                  <a:srgbClr val="000099"/>
                </a:solidFill>
                <a:latin typeface="Tw Cen MT" pitchFamily="34" charset="0"/>
                <a:cs typeface="+mn-cs"/>
              </a:rPr>
              <a:t>The development of this Training Material was partly funded by the EU under: Leonardo da Vinci programme 2012-1-CZ1-LEO05-09679.</a:t>
            </a:r>
          </a:p>
          <a:p>
            <a:pPr algn="ctr" eaLnBrk="0" hangingPunct="0">
              <a:defRPr/>
            </a:pPr>
            <a:r>
              <a:rPr lang="en-GB" altLang="pt-PT" sz="800" u="none" dirty="0" smtClean="0">
                <a:solidFill>
                  <a:srgbClr val="000099"/>
                </a:solidFill>
                <a:latin typeface="Tw Cen MT" pitchFamily="34" charset="0"/>
                <a:cs typeface="+mn-cs"/>
              </a:rPr>
              <a:t>This publication reflects the views only of the authors, </a:t>
            </a:r>
            <a:br>
              <a:rPr lang="en-GB" altLang="pt-PT" sz="800" u="none" dirty="0" smtClean="0">
                <a:solidFill>
                  <a:srgbClr val="000099"/>
                </a:solidFill>
                <a:latin typeface="Tw Cen MT" pitchFamily="34" charset="0"/>
                <a:cs typeface="+mn-cs"/>
              </a:rPr>
            </a:br>
            <a:r>
              <a:rPr lang="en-GB" altLang="pt-PT" sz="800" u="none" dirty="0" smtClean="0">
                <a:solidFill>
                  <a:srgbClr val="000099"/>
                </a:solidFill>
                <a:latin typeface="Tw Cen MT" pitchFamily="34" charset="0"/>
                <a:cs typeface="+mn-cs"/>
              </a:rPr>
              <a:t>and the Commission cannot be held responsible for any use which may be made of the information contained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219950" cy="896938"/>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19950" cy="896938"/>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1412875"/>
            <a:ext cx="8135937" cy="4378325"/>
          </a:xfrm>
          <a:prstGeom prst="rect">
            <a:avLst/>
          </a:prstGeom>
        </p:spPr>
        <p:txBody>
          <a:bodyPr/>
          <a:lstStyle/>
          <a:p>
            <a:pPr lvl="0"/>
            <a:endParaRPr lang="en-US" noProof="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flipV="1">
            <a:off x="1403350" y="928688"/>
            <a:ext cx="7489825" cy="0"/>
          </a:xfrm>
          <a:prstGeom prst="line">
            <a:avLst/>
          </a:prstGeom>
          <a:noFill/>
          <a:ln w="38100">
            <a:solidFill>
              <a:srgbClr val="333399"/>
            </a:solidFill>
            <a:round/>
            <a:headEnd/>
            <a:tailEnd/>
          </a:ln>
        </p:spPr>
        <p:txBody>
          <a:bodyPr wrap="none" anchor="ctr"/>
          <a:lstStyle/>
          <a:p>
            <a:endParaRPr lang="it-IT"/>
          </a:p>
        </p:txBody>
      </p:sp>
      <p:sp>
        <p:nvSpPr>
          <p:cNvPr id="1027" name="Line 4"/>
          <p:cNvSpPr>
            <a:spLocks noChangeShapeType="1"/>
          </p:cNvSpPr>
          <p:nvPr/>
        </p:nvSpPr>
        <p:spPr bwMode="auto">
          <a:xfrm>
            <a:off x="312738" y="5929313"/>
            <a:ext cx="8602662" cy="4762"/>
          </a:xfrm>
          <a:prstGeom prst="line">
            <a:avLst/>
          </a:prstGeom>
          <a:noFill/>
          <a:ln w="38100">
            <a:solidFill>
              <a:srgbClr val="333399"/>
            </a:solidFill>
            <a:round/>
            <a:headEnd/>
            <a:tailEnd/>
          </a:ln>
        </p:spPr>
        <p:txBody>
          <a:bodyPr wrap="none" anchor="ctr"/>
          <a:lstStyle/>
          <a:p>
            <a:endParaRPr lang="it-IT"/>
          </a:p>
        </p:txBody>
      </p:sp>
      <p:sp>
        <p:nvSpPr>
          <p:cNvPr id="1030" name="Text Box 10"/>
          <p:cNvSpPr txBox="1">
            <a:spLocks noChangeArrowheads="1"/>
          </p:cNvSpPr>
          <p:nvPr/>
        </p:nvSpPr>
        <p:spPr bwMode="auto">
          <a:xfrm>
            <a:off x="7429500" y="6215063"/>
            <a:ext cx="1533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0" hangingPunct="0"/>
            <a:r>
              <a:rPr lang="en-GB" altLang="pt-PT" sz="1600" b="1" u="none">
                <a:solidFill>
                  <a:srgbClr val="000099"/>
                </a:solidFill>
                <a:latin typeface="Arial" charset="0"/>
              </a:rPr>
              <a:t>U4-E3-</a:t>
            </a:r>
            <a:fld id="{ECEBB0A7-A125-4C74-ABED-5D5DD26146D6}" type="slidenum">
              <a:rPr lang="en-GB" altLang="pt-PT" sz="1600" b="1" u="none">
                <a:solidFill>
                  <a:srgbClr val="000099"/>
                </a:solidFill>
                <a:latin typeface="Arial" charset="0"/>
              </a:rPr>
              <a:pPr algn="r" eaLnBrk="0" hangingPunct="0"/>
              <a:t>‹N›</a:t>
            </a:fld>
            <a:endParaRPr lang="en-GB" altLang="pt-PT" sz="1600" b="1" u="none">
              <a:solidFill>
                <a:srgbClr val="000099"/>
              </a:solidFill>
              <a:latin typeface="Arial" charset="0"/>
            </a:endParaRPr>
          </a:p>
        </p:txBody>
      </p:sp>
      <p:pic>
        <p:nvPicPr>
          <p:cNvPr id="1029" name="Picture 11"/>
          <p:cNvPicPr>
            <a:picLocks noChangeAspect="1" noChangeArrowheads="1"/>
          </p:cNvPicPr>
          <p:nvPr/>
        </p:nvPicPr>
        <p:blipFill>
          <a:blip r:embed="rId10" cstate="print"/>
          <a:srcRect/>
          <a:stretch>
            <a:fillRect/>
          </a:stretch>
        </p:blipFill>
        <p:spPr bwMode="auto">
          <a:xfrm>
            <a:off x="47625" y="6000750"/>
            <a:ext cx="1204913" cy="785813"/>
          </a:xfrm>
          <a:prstGeom prst="rect">
            <a:avLst/>
          </a:prstGeom>
          <a:noFill/>
          <a:ln w="9525">
            <a:noFill/>
            <a:miter lim="800000"/>
            <a:headEnd/>
            <a:tailEnd/>
          </a:ln>
        </p:spPr>
      </p:pic>
      <p:sp>
        <p:nvSpPr>
          <p:cNvPr id="1032" name="Text Box 10"/>
          <p:cNvSpPr txBox="1">
            <a:spLocks noChangeArrowheads="1"/>
          </p:cNvSpPr>
          <p:nvPr/>
        </p:nvSpPr>
        <p:spPr bwMode="auto">
          <a:xfrm>
            <a:off x="4786313" y="6234113"/>
            <a:ext cx="16049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u="sng">
                <a:solidFill>
                  <a:schemeClr val="tx1"/>
                </a:solidFill>
                <a:latin typeface="Times New Roman" pitchFamily="18" charset="0"/>
              </a:defRPr>
            </a:lvl1pPr>
            <a:lvl2pPr marL="742950" indent="-285750">
              <a:defRPr sz="2800" u="sng">
                <a:solidFill>
                  <a:schemeClr val="tx1"/>
                </a:solidFill>
                <a:latin typeface="Times New Roman" pitchFamily="18" charset="0"/>
              </a:defRPr>
            </a:lvl2pPr>
            <a:lvl3pPr marL="1143000" indent="-228600">
              <a:defRPr sz="2800" u="sng">
                <a:solidFill>
                  <a:schemeClr val="tx1"/>
                </a:solidFill>
                <a:latin typeface="Times New Roman" pitchFamily="18" charset="0"/>
              </a:defRPr>
            </a:lvl3pPr>
            <a:lvl4pPr marL="1600200" indent="-228600">
              <a:defRPr sz="2800" u="sng">
                <a:solidFill>
                  <a:schemeClr val="tx1"/>
                </a:solidFill>
                <a:latin typeface="Times New Roman" pitchFamily="18" charset="0"/>
              </a:defRPr>
            </a:lvl4pPr>
            <a:lvl5pPr marL="2057400" indent="-228600">
              <a:defRPr sz="2800" u="sng">
                <a:solidFill>
                  <a:schemeClr val="tx1"/>
                </a:solidFill>
                <a:latin typeface="Times New Roman" pitchFamily="18" charset="0"/>
              </a:defRPr>
            </a:lvl5pPr>
            <a:lvl6pPr marL="2514600" indent="-228600" eaLnBrk="0" fontAlgn="base" hangingPunct="0">
              <a:spcBef>
                <a:spcPct val="0"/>
              </a:spcBef>
              <a:spcAft>
                <a:spcPct val="0"/>
              </a:spcAft>
              <a:defRPr sz="2800" u="sng">
                <a:solidFill>
                  <a:schemeClr val="tx1"/>
                </a:solidFill>
                <a:latin typeface="Times New Roman" pitchFamily="18" charset="0"/>
              </a:defRPr>
            </a:lvl6pPr>
            <a:lvl7pPr marL="2971800" indent="-228600" eaLnBrk="0" fontAlgn="base" hangingPunct="0">
              <a:spcBef>
                <a:spcPct val="0"/>
              </a:spcBef>
              <a:spcAft>
                <a:spcPct val="0"/>
              </a:spcAft>
              <a:defRPr sz="2800" u="sng">
                <a:solidFill>
                  <a:schemeClr val="tx1"/>
                </a:solidFill>
                <a:latin typeface="Times New Roman" pitchFamily="18" charset="0"/>
              </a:defRPr>
            </a:lvl7pPr>
            <a:lvl8pPr marL="3429000" indent="-228600" eaLnBrk="0" fontAlgn="base" hangingPunct="0">
              <a:spcBef>
                <a:spcPct val="0"/>
              </a:spcBef>
              <a:spcAft>
                <a:spcPct val="0"/>
              </a:spcAft>
              <a:defRPr sz="2800" u="sng">
                <a:solidFill>
                  <a:schemeClr val="tx1"/>
                </a:solidFill>
                <a:latin typeface="Times New Roman" pitchFamily="18" charset="0"/>
              </a:defRPr>
            </a:lvl8pPr>
            <a:lvl9pPr marL="3886200" indent="-228600" eaLnBrk="0" fontAlgn="base" hangingPunct="0">
              <a:spcBef>
                <a:spcPct val="0"/>
              </a:spcBef>
              <a:spcAft>
                <a:spcPct val="0"/>
              </a:spcAft>
              <a:defRPr sz="2800" u="sng">
                <a:solidFill>
                  <a:schemeClr val="tx1"/>
                </a:solidFill>
                <a:latin typeface="Times New Roman" pitchFamily="18" charset="0"/>
              </a:defRPr>
            </a:lvl9pPr>
          </a:lstStyle>
          <a:p>
            <a:pPr algn="r" eaLnBrk="0" hangingPunct="0">
              <a:defRPr/>
            </a:pPr>
            <a:r>
              <a:rPr lang="en-GB" altLang="pt-PT" sz="1600" b="1" u="none" smtClean="0">
                <a:solidFill>
                  <a:srgbClr val="000099"/>
                </a:solidFill>
                <a:latin typeface="Arial" charset="0"/>
              </a:rPr>
              <a:t>www.ecqa.org</a:t>
            </a:r>
          </a:p>
        </p:txBody>
      </p:sp>
      <p:pic>
        <p:nvPicPr>
          <p:cNvPr id="1031" name="Image 11" descr="I2E logo - final - png.png"/>
          <p:cNvPicPr>
            <a:picLocks noChangeAspect="1"/>
          </p:cNvPicPr>
          <p:nvPr/>
        </p:nvPicPr>
        <p:blipFill>
          <a:blip r:embed="rId11" cstate="print"/>
          <a:srcRect/>
          <a:stretch>
            <a:fillRect/>
          </a:stretch>
        </p:blipFill>
        <p:spPr bwMode="auto">
          <a:xfrm>
            <a:off x="71438" y="188913"/>
            <a:ext cx="1476375" cy="525462"/>
          </a:xfrm>
          <a:prstGeom prst="rect">
            <a:avLst/>
          </a:prstGeom>
          <a:noFill/>
          <a:ln w="9525">
            <a:noFill/>
            <a:miter lim="800000"/>
            <a:headEnd/>
            <a:tailEnd/>
          </a:ln>
        </p:spPr>
      </p:pic>
      <p:sp>
        <p:nvSpPr>
          <p:cNvPr id="1034" name="Text Box 11"/>
          <p:cNvSpPr txBox="1">
            <a:spLocks noChangeArrowheads="1"/>
          </p:cNvSpPr>
          <p:nvPr/>
        </p:nvSpPr>
        <p:spPr bwMode="auto">
          <a:xfrm>
            <a:off x="1214438" y="6072188"/>
            <a:ext cx="32861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GB" altLang="pt-PT" sz="1200" u="none">
                <a:solidFill>
                  <a:srgbClr val="000099"/>
                </a:solidFill>
                <a:latin typeface="Arial" charset="0"/>
              </a:rPr>
              <a:t>ECQA Certified Training Material</a:t>
            </a:r>
            <a:br>
              <a:rPr lang="en-GB" altLang="pt-PT" sz="1200" u="none">
                <a:solidFill>
                  <a:srgbClr val="000099"/>
                </a:solidFill>
                <a:latin typeface="Arial" charset="0"/>
              </a:rPr>
            </a:br>
            <a:r>
              <a:rPr lang="en-GB" altLang="pt-PT" sz="1200" u="none">
                <a:solidFill>
                  <a:srgbClr val="000099"/>
                </a:solidFill>
                <a:latin typeface="Arial" charset="0"/>
              </a:rPr>
              <a:t>Release 1</a:t>
            </a:r>
            <a:endParaRPr lang="en-GB" altLang="pt-PT" sz="800" u="none">
              <a:solidFill>
                <a:srgbClr val="000099"/>
              </a:solidFill>
              <a:latin typeface="Arial" charset="0"/>
            </a:endParaRPr>
          </a:p>
          <a:p>
            <a:pPr eaLnBrk="0" hangingPunct="0"/>
            <a:r>
              <a:rPr lang="en-GB" altLang="pt-PT" sz="1200" u="none" noProof="1">
                <a:solidFill>
                  <a:srgbClr val="000099"/>
                </a:solidFill>
                <a:latin typeface="Arial" charset="0"/>
              </a:rPr>
              <a:t>Authors</a:t>
            </a:r>
            <a:r>
              <a:rPr lang="en-GB" altLang="pt-PT" sz="1200" u="none">
                <a:solidFill>
                  <a:srgbClr val="000099"/>
                </a:solidFill>
                <a:latin typeface="Arial" charset="0"/>
              </a:rPr>
              <a:t>: I2E Training Material Committee </a:t>
            </a:r>
          </a:p>
        </p:txBody>
      </p:sp>
    </p:spTree>
  </p:cSld>
  <p:clrMap bg1="lt1" tx1="dk1" bg2="lt2" tx2="dk2" accent1="accent1" accent2="accent2" accent3="accent3" accent4="accent4" accent5="accent5" accent6="accent6" hlink="hlink" folHlink="folHlink"/>
  <p:sldLayoutIdLst>
    <p:sldLayoutId id="2147484172" r:id="rId1"/>
    <p:sldLayoutId id="2147484165" r:id="rId2"/>
    <p:sldLayoutId id="2147484166" r:id="rId3"/>
    <p:sldLayoutId id="2147484167" r:id="rId4"/>
    <p:sldLayoutId id="2147484168" r:id="rId5"/>
    <p:sldLayoutId id="2147484169" r:id="rId6"/>
    <p:sldLayoutId id="2147484170" r:id="rId7"/>
    <p:sldLayoutId id="2147484171" r:id="rId8"/>
  </p:sldLayoutIdLst>
  <p:timing>
    <p:tnLst>
      <p:par>
        <p:cTn id="1" dur="indefinite" restart="never" nodeType="tmRoot"/>
      </p:par>
    </p:tnLst>
  </p:timing>
  <p:txStyles>
    <p:titleStyle>
      <a:lvl1pPr algn="ctr" rtl="0" eaLnBrk="0" fontAlgn="base" hangingPunct="0">
        <a:spcBef>
          <a:spcPct val="0"/>
        </a:spcBef>
        <a:spcAft>
          <a:spcPct val="0"/>
        </a:spcAft>
        <a:defRPr sz="28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2800">
          <a:solidFill>
            <a:srgbClr val="000099"/>
          </a:solidFill>
          <a:latin typeface="Arial" charset="0"/>
          <a:cs typeface="Arial" charset="0"/>
        </a:defRPr>
      </a:lvl2pPr>
      <a:lvl3pPr algn="ctr" rtl="0" eaLnBrk="0" fontAlgn="base" hangingPunct="0">
        <a:spcBef>
          <a:spcPct val="0"/>
        </a:spcBef>
        <a:spcAft>
          <a:spcPct val="0"/>
        </a:spcAft>
        <a:defRPr sz="2800">
          <a:solidFill>
            <a:srgbClr val="000099"/>
          </a:solidFill>
          <a:latin typeface="Arial" charset="0"/>
          <a:cs typeface="Arial" charset="0"/>
        </a:defRPr>
      </a:lvl3pPr>
      <a:lvl4pPr algn="ctr" rtl="0" eaLnBrk="0" fontAlgn="base" hangingPunct="0">
        <a:spcBef>
          <a:spcPct val="0"/>
        </a:spcBef>
        <a:spcAft>
          <a:spcPct val="0"/>
        </a:spcAft>
        <a:defRPr sz="2800">
          <a:solidFill>
            <a:srgbClr val="000099"/>
          </a:solidFill>
          <a:latin typeface="Arial" charset="0"/>
          <a:cs typeface="Arial" charset="0"/>
        </a:defRPr>
      </a:lvl4pPr>
      <a:lvl5pPr algn="ctr" rtl="0" eaLnBrk="0" fontAlgn="base" hangingPunct="0">
        <a:spcBef>
          <a:spcPct val="0"/>
        </a:spcBef>
        <a:spcAft>
          <a:spcPct val="0"/>
        </a:spcAft>
        <a:defRPr sz="2800">
          <a:solidFill>
            <a:srgbClr val="000099"/>
          </a:solidFill>
          <a:latin typeface="Arial" charset="0"/>
          <a:cs typeface="Arial" charset="0"/>
        </a:defRPr>
      </a:lvl5pPr>
      <a:lvl6pPr marL="457200" algn="ctr" rtl="0" eaLnBrk="0" fontAlgn="base" hangingPunct="0">
        <a:spcBef>
          <a:spcPct val="0"/>
        </a:spcBef>
        <a:spcAft>
          <a:spcPct val="0"/>
        </a:spcAft>
        <a:defRPr sz="2800" b="1">
          <a:solidFill>
            <a:srgbClr val="000099"/>
          </a:solidFill>
          <a:latin typeface="Tw Cen MT" pitchFamily="34" charset="-18"/>
        </a:defRPr>
      </a:lvl6pPr>
      <a:lvl7pPr marL="914400" algn="ctr" rtl="0" eaLnBrk="0" fontAlgn="base" hangingPunct="0">
        <a:spcBef>
          <a:spcPct val="0"/>
        </a:spcBef>
        <a:spcAft>
          <a:spcPct val="0"/>
        </a:spcAft>
        <a:defRPr sz="2800" b="1">
          <a:solidFill>
            <a:srgbClr val="000099"/>
          </a:solidFill>
          <a:latin typeface="Tw Cen MT" pitchFamily="34" charset="-18"/>
        </a:defRPr>
      </a:lvl7pPr>
      <a:lvl8pPr marL="1371600" algn="ctr" rtl="0" eaLnBrk="0" fontAlgn="base" hangingPunct="0">
        <a:spcBef>
          <a:spcPct val="0"/>
        </a:spcBef>
        <a:spcAft>
          <a:spcPct val="0"/>
        </a:spcAft>
        <a:defRPr sz="2800" b="1">
          <a:solidFill>
            <a:srgbClr val="000099"/>
          </a:solidFill>
          <a:latin typeface="Tw Cen MT" pitchFamily="34" charset="-18"/>
        </a:defRPr>
      </a:lvl8pPr>
      <a:lvl9pPr marL="1828800" algn="ctr" rtl="0" eaLnBrk="0" fontAlgn="base" hangingPunct="0">
        <a:spcBef>
          <a:spcPct val="0"/>
        </a:spcBef>
        <a:spcAft>
          <a:spcPct val="0"/>
        </a:spcAft>
        <a:defRPr sz="2800" b="1">
          <a:solidFill>
            <a:srgbClr val="000099"/>
          </a:solidFill>
          <a:latin typeface="Tw Cen MT" pitchFamily="34" charset="-18"/>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6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2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reenglobeint.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EU_Ecolabel_new_logo.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emiracle.eu/" TargetMode="External"/><Relationship Id="rId3" Type="http://schemas.openxmlformats.org/officeDocument/2006/relationships/hyperlink" Target="http://www.rpic-vip.cz/" TargetMode="External"/><Relationship Id="rId7" Type="http://schemas.openxmlformats.org/officeDocument/2006/relationships/hyperlink" Target="http://www.iscn.com/"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www.cirses.it/" TargetMode="External"/><Relationship Id="rId5" Type="http://schemas.openxmlformats.org/officeDocument/2006/relationships/hyperlink" Target="http://www.eurosc.eu/" TargetMode="External"/><Relationship Id="rId4" Type="http://schemas.openxmlformats.org/officeDocument/2006/relationships/hyperlink" Target="http://www.isq.pt/"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txBox="1">
            <a:spLocks noChangeArrowheads="1"/>
          </p:cNvSpPr>
          <p:nvPr/>
        </p:nvSpPr>
        <p:spPr bwMode="auto">
          <a:xfrm>
            <a:off x="1477963" y="1773238"/>
            <a:ext cx="7596187" cy="1470025"/>
          </a:xfrm>
          <a:prstGeom prst="rect">
            <a:avLst/>
          </a:prstGeom>
          <a:noFill/>
          <a:ln w="9525">
            <a:noFill/>
            <a:miter lim="800000"/>
            <a:headEnd/>
            <a:tailEnd/>
          </a:ln>
        </p:spPr>
        <p:txBody>
          <a:bodyPr/>
          <a:lstStyle/>
          <a:p>
            <a:pPr marL="533400" indent="-533400" algn="ctr" eaLnBrk="0" hangingPunct="0"/>
            <a:r>
              <a:rPr lang="it-IT" u="none">
                <a:solidFill>
                  <a:srgbClr val="000099"/>
                </a:solidFill>
                <a:latin typeface="Arial" charset="0"/>
              </a:rPr>
              <a:t>Unità 4: EMPOWERMENT DA AMBIENTI DI APPRENDIMENTO ORGANIZZATIVO</a:t>
            </a:r>
            <a:r>
              <a:rPr lang="it-IT" altLang="it-IT" u="none">
                <a:solidFill>
                  <a:srgbClr val="000099"/>
                </a:solidFill>
                <a:latin typeface="Arial" charset="0"/>
              </a:rPr>
              <a:t/>
            </a:r>
            <a:br>
              <a:rPr lang="it-IT" altLang="it-IT" u="none">
                <a:solidFill>
                  <a:srgbClr val="000099"/>
                </a:solidFill>
                <a:latin typeface="Arial" charset="0"/>
              </a:rPr>
            </a:br>
            <a:endParaRPr lang="it-IT" altLang="it-IT" u="none">
              <a:solidFill>
                <a:srgbClr val="000099"/>
              </a:solidFill>
              <a:latin typeface="Arial" charset="0"/>
            </a:endParaRPr>
          </a:p>
        </p:txBody>
      </p:sp>
      <p:sp>
        <p:nvSpPr>
          <p:cNvPr id="3075" name="Rectangle 3"/>
          <p:cNvSpPr txBox="1">
            <a:spLocks noChangeArrowheads="1"/>
          </p:cNvSpPr>
          <p:nvPr/>
        </p:nvSpPr>
        <p:spPr bwMode="auto">
          <a:xfrm>
            <a:off x="1547813" y="3284538"/>
            <a:ext cx="7127875" cy="1752600"/>
          </a:xfrm>
          <a:prstGeom prst="rect">
            <a:avLst/>
          </a:prstGeom>
          <a:noFill/>
          <a:ln w="9525">
            <a:noFill/>
            <a:miter lim="800000"/>
            <a:headEnd/>
            <a:tailEnd/>
          </a:ln>
        </p:spPr>
        <p:txBody>
          <a:bodyPr/>
          <a:lstStyle/>
          <a:p>
            <a:pPr algn="ctr" eaLnBrk="0" hangingPunct="0">
              <a:spcBef>
                <a:spcPct val="20000"/>
              </a:spcBef>
            </a:pPr>
            <a:r>
              <a:rPr lang="it-IT" u="none">
                <a:latin typeface="Arial" charset="0"/>
              </a:rPr>
              <a:t>Elemento 3: </a:t>
            </a:r>
            <a:r>
              <a:rPr lang="it-IT" b="1" u="none">
                <a:latin typeface="Arial" charset="0"/>
              </a:rPr>
              <a:t>Competenze sociali  e capacità tecniche </a:t>
            </a:r>
            <a:endParaRPr lang="it-IT" altLang="it-IT" b="1" u="none">
              <a:latin typeface="Arial" charset="0"/>
            </a:endParaRPr>
          </a:p>
          <a:p>
            <a:pPr algn="ctr" eaLnBrk="0" hangingPunct="0">
              <a:spcBef>
                <a:spcPct val="20000"/>
              </a:spcBef>
              <a:buFontTx/>
              <a:buChar char="•"/>
            </a:pPr>
            <a:endParaRPr lang="it-IT" altLang="it-IT" u="none">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ea typeface="新細明體" pitchFamily="18" charset="-120"/>
                <a:cs typeface="新細明體" pitchFamily="18" charset="-120"/>
              </a:rPr>
              <a:t>Linee guida per una collaborazione multiculturale (1/3)</a:t>
            </a:r>
            <a:endParaRPr lang="it-IT" altLang="it-IT" b="1" u="none">
              <a:solidFill>
                <a:srgbClr val="000099"/>
              </a:solidFill>
              <a:latin typeface="Arial" charset="0"/>
              <a:ea typeface="新細明體" pitchFamily="18" charset="-120"/>
              <a:cs typeface="新細明體" pitchFamily="18" charset="-120"/>
            </a:endParaRPr>
          </a:p>
        </p:txBody>
      </p:sp>
      <p:sp>
        <p:nvSpPr>
          <p:cNvPr id="12291" name="Content Placeholder 2"/>
          <p:cNvSpPr txBox="1">
            <a:spLocks/>
          </p:cNvSpPr>
          <p:nvPr/>
        </p:nvSpPr>
        <p:spPr bwMode="auto">
          <a:xfrm>
            <a:off x="468313" y="1214438"/>
            <a:ext cx="8135937" cy="4576762"/>
          </a:xfrm>
          <a:prstGeom prst="rect">
            <a:avLst/>
          </a:prstGeom>
          <a:noFill/>
          <a:ln w="9525">
            <a:noFill/>
            <a:miter lim="800000"/>
            <a:headEnd/>
            <a:tailEnd/>
          </a:ln>
        </p:spPr>
        <p:txBody>
          <a:bodyPr/>
          <a:lstStyle/>
          <a:p>
            <a:pPr marL="342900" indent="-342900" eaLnBrk="0" hangingPunct="0">
              <a:spcBef>
                <a:spcPct val="20000"/>
              </a:spcBef>
            </a:pPr>
            <a:r>
              <a:rPr lang="it-IT" sz="1800" b="1" u="none">
                <a:solidFill>
                  <a:srgbClr val="FF0000"/>
                </a:solidFill>
                <a:latin typeface="Arial" charset="0"/>
              </a:rPr>
              <a:t>Domande culturali </a:t>
            </a:r>
            <a:r>
              <a:rPr lang="it-IT" sz="1800" u="none">
                <a:latin typeface="Arial" charset="0"/>
              </a:rPr>
              <a:t>- su chi siamo e come ci identifichiamo - sono al cuore della vita in una società multiculturale come </a:t>
            </a:r>
            <a:r>
              <a:rPr lang="it-IT" sz="1800" u="none">
                <a:solidFill>
                  <a:srgbClr val="262699"/>
                </a:solidFill>
                <a:latin typeface="Arial" charset="0"/>
              </a:rPr>
              <a:t>la Francia, l’Austria, la Slovenia o la Romania.</a:t>
            </a:r>
            <a:r>
              <a:rPr lang="it-IT" sz="1800" u="none">
                <a:latin typeface="Arial" charset="0"/>
              </a:rPr>
              <a:t> Se decidete di impostare una collaborazione multiculturale nella vostra comunità, non dimenticate queste linee guida: </a:t>
            </a:r>
          </a:p>
          <a:p>
            <a:pPr marL="342900" indent="-342900" eaLnBrk="0" hangingPunct="0">
              <a:spcBef>
                <a:spcPct val="20000"/>
              </a:spcBef>
              <a:buFont typeface="Wingdings" pitchFamily="2" charset="2"/>
              <a:buChar char="q"/>
            </a:pPr>
            <a:r>
              <a:rPr lang="it-IT" sz="1800" b="1" u="none">
                <a:latin typeface="Arial" charset="0"/>
              </a:rPr>
              <a:t>Imparate </a:t>
            </a:r>
            <a:r>
              <a:rPr lang="it-IT" sz="1800" u="none">
                <a:latin typeface="Arial" charset="0"/>
              </a:rPr>
              <a:t>dalle generalizzazioni sulle altre culture, ma non utilizzate queste generalizzazioni per formulare stereotipi, “cancellare” o semplificare eccessivamente le vostre idee su un’altra persona. Il miglior utilizzo di una generalizzazione consiste nell’aggiungerla al vostro bagaglio di conoscenze in modo tale da comprendere meglio e apprezzare altri esseri umani interessanti e sfaccettati. </a:t>
            </a:r>
          </a:p>
          <a:p>
            <a:pPr marL="342900" indent="-342900" eaLnBrk="0" hangingPunct="0">
              <a:spcBef>
                <a:spcPct val="20000"/>
              </a:spcBef>
              <a:buFont typeface="Wingdings" pitchFamily="2" charset="2"/>
              <a:buChar char="q"/>
            </a:pPr>
            <a:r>
              <a:rPr lang="it-IT" sz="1800" b="1" u="none">
                <a:latin typeface="Arial" charset="0"/>
              </a:rPr>
              <a:t>Praticate</a:t>
            </a:r>
            <a:r>
              <a:rPr lang="it-IT" sz="1800" u="none">
                <a:latin typeface="Arial" charset="0"/>
              </a:rPr>
              <a:t>, praticate, praticate. Questa è la prima regola, perché è facendo che realizziamo una comunicazione cross-culturale. </a:t>
            </a:r>
          </a:p>
          <a:p>
            <a:pPr marL="342900" indent="-342900" eaLnBrk="0" hangingPunct="0">
              <a:spcBef>
                <a:spcPct val="20000"/>
              </a:spcBef>
              <a:buFont typeface="Wingdings" pitchFamily="2" charset="2"/>
              <a:buChar char="q"/>
            </a:pPr>
            <a:r>
              <a:rPr lang="it-IT" sz="1800" b="1" u="none">
                <a:latin typeface="Arial" charset="0"/>
              </a:rPr>
              <a:t>Non assumete </a:t>
            </a:r>
            <a:r>
              <a:rPr lang="it-IT" sz="1800" u="none">
                <a:latin typeface="Arial" charset="0"/>
              </a:rPr>
              <a:t>che vi sia un solo modo (il vostro!) di comunicare. Continuate a mettere in dubbio le vostre idee sul “modo giusto” di comunicare. Ad esempio, pensate al vostro linguaggio del corpo; le posture che indicano l’accettazione in una cultura potrebbe indicare l’aggressività in un’altra. </a:t>
            </a:r>
          </a:p>
          <a:p>
            <a:pPr marL="342900" indent="-342900" eaLnBrk="0" hangingPunct="0">
              <a:spcBef>
                <a:spcPct val="20000"/>
              </a:spcBef>
            </a:pPr>
            <a:endParaRPr lang="it-IT" altLang="it-IT" sz="1800" u="none">
              <a:latin typeface="Arial" charset="0"/>
            </a:endParaRPr>
          </a:p>
        </p:txBody>
      </p:sp>
    </p:spTree>
  </p:cSld>
  <p:clrMapOvr>
    <a:masterClrMapping/>
  </p:clrMapOvr>
  <p:transition advTm="9554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ea typeface="新細明體" pitchFamily="18" charset="-120"/>
                <a:cs typeface="新細明體" pitchFamily="18" charset="-120"/>
              </a:rPr>
              <a:t>Linee guida per una collaborazione multiculturale (2/3)</a:t>
            </a:r>
            <a:endParaRPr lang="it-IT" altLang="it-IT" b="1" u="none">
              <a:solidFill>
                <a:srgbClr val="000099"/>
              </a:solidFill>
              <a:latin typeface="Arial" charset="0"/>
              <a:ea typeface="新細明體" pitchFamily="18" charset="-120"/>
              <a:cs typeface="新細明體" pitchFamily="18" charset="-120"/>
            </a:endParaRPr>
          </a:p>
        </p:txBody>
      </p:sp>
      <p:sp>
        <p:nvSpPr>
          <p:cNvPr id="13315" name="Content Placeholder 2"/>
          <p:cNvSpPr txBox="1">
            <a:spLocks/>
          </p:cNvSpPr>
          <p:nvPr/>
        </p:nvSpPr>
        <p:spPr bwMode="auto">
          <a:xfrm>
            <a:off x="468313" y="1268413"/>
            <a:ext cx="8135937" cy="4522787"/>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q"/>
            </a:pPr>
            <a:r>
              <a:rPr lang="it-IT" sz="1800" b="1" u="none">
                <a:latin typeface="Arial" charset="0"/>
              </a:rPr>
              <a:t>Cercate</a:t>
            </a:r>
            <a:r>
              <a:rPr lang="it-IT" sz="1800" u="none">
                <a:latin typeface="Arial" charset="0"/>
              </a:rPr>
              <a:t> i modi per far funzionare la comunicazione, piuttosto che cercare chi dovrebbe essere il colpevole della rottura. Non assumete che le rotture nella comunicazione avvengano perché gli altri sono sulla strada sbagliata. </a:t>
            </a:r>
          </a:p>
          <a:p>
            <a:pPr marL="342900" indent="-342900" eaLnBrk="0" hangingPunct="0">
              <a:spcBef>
                <a:spcPct val="20000"/>
              </a:spcBef>
              <a:buFont typeface="Wingdings" pitchFamily="2" charset="2"/>
              <a:buChar char="q"/>
            </a:pPr>
            <a:r>
              <a:rPr lang="it-IT" sz="1800" b="1" u="none">
                <a:latin typeface="Arial" charset="0"/>
              </a:rPr>
              <a:t>Ascoltare attivamente ed empaticamente</a:t>
            </a:r>
            <a:r>
              <a:rPr lang="it-IT" sz="1800" u="none">
                <a:latin typeface="Arial" charset="0"/>
              </a:rPr>
              <a:t>. Cercate di mettervi nei panni degli altri. Soprattutto quando le percezioni o le idee di un’altra persona sono molto diverse dalle vostre, potreste dover operare al limite della vostra zona di confort. </a:t>
            </a:r>
          </a:p>
          <a:p>
            <a:pPr marL="342900" indent="-342900" eaLnBrk="0" hangingPunct="0">
              <a:spcBef>
                <a:spcPct val="20000"/>
              </a:spcBef>
              <a:buFont typeface="Wingdings" pitchFamily="2" charset="2"/>
              <a:buChar char="q"/>
            </a:pPr>
            <a:r>
              <a:rPr lang="it-IT" sz="1800" b="1" u="none">
                <a:latin typeface="Arial" charset="0"/>
              </a:rPr>
              <a:t>Rispettate</a:t>
            </a:r>
            <a:r>
              <a:rPr lang="it-IT" sz="1800" u="none">
                <a:latin typeface="Arial" charset="0"/>
              </a:rPr>
              <a:t> le scelte degli altri se decidono di impegnarsi in una comunicazione con voi oppure no. Accettate le loro opinioni su cosa accade. </a:t>
            </a:r>
          </a:p>
          <a:p>
            <a:pPr marL="342900" indent="-342900" eaLnBrk="0" hangingPunct="0">
              <a:spcBef>
                <a:spcPct val="20000"/>
              </a:spcBef>
              <a:buFont typeface="Wingdings" pitchFamily="2" charset="2"/>
              <a:buChar char="q"/>
            </a:pPr>
            <a:r>
              <a:rPr lang="it-IT" sz="1800" b="1" u="none">
                <a:latin typeface="Arial" charset="0"/>
              </a:rPr>
              <a:t>Interrompete</a:t>
            </a:r>
            <a:r>
              <a:rPr lang="it-IT" sz="1800" u="none">
                <a:latin typeface="Arial" charset="0"/>
              </a:rPr>
              <a:t>, sospendete il giudizio e cercate di guardare alla situazione dall’esterno. </a:t>
            </a:r>
          </a:p>
          <a:p>
            <a:pPr marL="342900" indent="-342900" eaLnBrk="0" hangingPunct="0">
              <a:spcBef>
                <a:spcPct val="20000"/>
              </a:spcBef>
              <a:buFont typeface="Wingdings" pitchFamily="2" charset="2"/>
              <a:buChar char="q"/>
            </a:pPr>
            <a:r>
              <a:rPr lang="it-IT" sz="1800" b="1" u="none">
                <a:latin typeface="Arial" charset="0"/>
              </a:rPr>
              <a:t>Siate pronti </a:t>
            </a:r>
            <a:r>
              <a:rPr lang="it-IT" sz="1800" u="none">
                <a:latin typeface="Arial" charset="0"/>
              </a:rPr>
              <a:t>a una discussione del passato. Sfruttatela come un’opportunità per sviluppare la comprensione del punto di vista “degli altri” piuttosto che restare sulle vostre o essere impazienti. </a:t>
            </a:r>
          </a:p>
          <a:p>
            <a:pPr marL="342900" indent="-342900" eaLnBrk="0" hangingPunct="0">
              <a:spcBef>
                <a:spcPct val="20000"/>
              </a:spcBef>
            </a:pPr>
            <a:endParaRPr lang="it-IT" altLang="it-IT" sz="1800" u="none">
              <a:latin typeface="Arial" charset="0"/>
            </a:endParaRPr>
          </a:p>
        </p:txBody>
      </p:sp>
    </p:spTree>
  </p:cSld>
  <p:clrMapOvr>
    <a:masterClrMapping/>
  </p:clrMapOvr>
  <p:transition advTm="9554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ea typeface="新細明體" pitchFamily="18" charset="-120"/>
                <a:cs typeface="新細明體" pitchFamily="18" charset="-120"/>
              </a:rPr>
              <a:t>Linee guida per una collaborazione multiculturale (3/3)</a:t>
            </a:r>
            <a:endParaRPr lang="it-IT" altLang="it-IT" b="1" u="none">
              <a:solidFill>
                <a:srgbClr val="000099"/>
              </a:solidFill>
              <a:latin typeface="Arial" charset="0"/>
              <a:ea typeface="新細明體" pitchFamily="18" charset="-120"/>
              <a:cs typeface="新細明體" pitchFamily="18" charset="-120"/>
            </a:endParaRPr>
          </a:p>
        </p:txBody>
      </p:sp>
      <p:sp>
        <p:nvSpPr>
          <p:cNvPr id="14339" name="Content Placeholder 2"/>
          <p:cNvSpPr txBox="1">
            <a:spLocks/>
          </p:cNvSpPr>
          <p:nvPr/>
        </p:nvSpPr>
        <p:spPr bwMode="auto">
          <a:xfrm>
            <a:off x="468313" y="1214438"/>
            <a:ext cx="8135937" cy="4576762"/>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q"/>
            </a:pPr>
            <a:r>
              <a:rPr lang="it-IT" sz="1800" b="1" u="none">
                <a:latin typeface="Arial" charset="0"/>
              </a:rPr>
              <a:t>Riconoscete</a:t>
            </a:r>
            <a:r>
              <a:rPr lang="it-IT" sz="1800" u="none">
                <a:latin typeface="Arial" charset="0"/>
              </a:rPr>
              <a:t> gli eventi storici che sono accaduti. Siate disposti a saperne di più. Il riconoscimento onesto dell’oppressione e del maltrattamento che si sono verificati sulla base delle differenze culturali è fondamentale per una comunicazione efficace. </a:t>
            </a:r>
          </a:p>
          <a:p>
            <a:pPr marL="342900" indent="-342900" eaLnBrk="0" hangingPunct="0">
              <a:spcBef>
                <a:spcPct val="20000"/>
              </a:spcBef>
              <a:buFont typeface="Wingdings" pitchFamily="2" charset="2"/>
              <a:buChar char="q"/>
            </a:pPr>
            <a:r>
              <a:rPr lang="it-IT" sz="1800" u="none">
                <a:latin typeface="Arial" charset="0"/>
              </a:rPr>
              <a:t>La </a:t>
            </a:r>
            <a:r>
              <a:rPr lang="it-IT" sz="1800" b="1" u="none">
                <a:latin typeface="Arial" charset="0"/>
              </a:rPr>
              <a:t>consapevolezza </a:t>
            </a:r>
            <a:r>
              <a:rPr lang="it-IT" sz="1800" u="none">
                <a:latin typeface="Arial" charset="0"/>
              </a:rPr>
              <a:t>degli squilibri di potere - e la disponibilità ad ascoltare le percezioni che gli altri hanno di questi squilibri - è necessaria per capire gli altri e lavorare insieme. </a:t>
            </a:r>
          </a:p>
          <a:p>
            <a:pPr marL="342900" indent="-342900" eaLnBrk="0" hangingPunct="0">
              <a:spcBef>
                <a:spcPct val="20000"/>
              </a:spcBef>
              <a:buFontTx/>
              <a:buChar char="•"/>
            </a:pPr>
            <a:endParaRPr lang="it-IT" altLang="it-IT" sz="1800" u="none">
              <a:latin typeface="Arial" charset="0"/>
            </a:endParaRPr>
          </a:p>
          <a:p>
            <a:pPr marL="342900" indent="-342900" eaLnBrk="0" hangingPunct="0">
              <a:spcBef>
                <a:spcPct val="20000"/>
              </a:spcBef>
            </a:pPr>
            <a:r>
              <a:rPr lang="it-IT" sz="1800" b="1" u="none">
                <a:solidFill>
                  <a:srgbClr val="FF0000"/>
                </a:solidFill>
                <a:latin typeface="Arial" charset="0"/>
              </a:rPr>
              <a:t>Ricordate che le norme culturali potrebbe non applicarsi al comportamento di un determinato individuo. </a:t>
            </a:r>
            <a:r>
              <a:rPr lang="it-IT" sz="1800" u="none">
                <a:latin typeface="Arial" charset="0"/>
              </a:rPr>
              <a:t>Siamo tutti influenzati da moltissimi fattori - il nostro background etnico, la nostra famiglia, la nostra educazione, le nostre personalità, ecc. - e siamo più complicati di quanto possa suggerire qualsiasi norma culturale. </a:t>
            </a:r>
          </a:p>
        </p:txBody>
      </p:sp>
    </p:spTree>
  </p:cSld>
  <p:clrMapOvr>
    <a:masterClrMapping/>
  </p:clrMapOvr>
  <p:transition advTm="9554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ea typeface="新細明體" pitchFamily="18" charset="-120"/>
                <a:cs typeface="新細明體" pitchFamily="18" charset="-120"/>
              </a:rPr>
              <a:t>3.</a:t>
            </a:r>
            <a:r>
              <a:rPr lang="it-IT" u="none">
                <a:solidFill>
                  <a:srgbClr val="000099"/>
                </a:solidFill>
                <a:latin typeface="Arial" charset="0"/>
                <a:ea typeface="新細明體" pitchFamily="18" charset="-120"/>
                <a:cs typeface="新細明體" pitchFamily="18" charset="-120"/>
              </a:rPr>
              <a:t> </a:t>
            </a:r>
            <a:r>
              <a:rPr lang="it-IT" b="1" u="none">
                <a:solidFill>
                  <a:srgbClr val="000099"/>
                </a:solidFill>
                <a:latin typeface="Arial" charset="0"/>
                <a:ea typeface="新細明體" pitchFamily="18" charset="-120"/>
                <a:cs typeface="新細明體" pitchFamily="18" charset="-120"/>
              </a:rPr>
              <a:t>Concetto generale di etica degli affari</a:t>
            </a:r>
            <a:endParaRPr lang="it-IT" altLang="it-IT" b="1" u="none">
              <a:solidFill>
                <a:srgbClr val="000099"/>
              </a:solidFill>
              <a:latin typeface="Arial" charset="0"/>
              <a:ea typeface="新細明體" pitchFamily="18" charset="-120"/>
              <a:cs typeface="新細明體" pitchFamily="18" charset="-120"/>
            </a:endParaRPr>
          </a:p>
        </p:txBody>
      </p:sp>
      <p:sp>
        <p:nvSpPr>
          <p:cNvPr id="15363" name="Content Placeholder 2"/>
          <p:cNvSpPr txBox="1">
            <a:spLocks/>
          </p:cNvSpPr>
          <p:nvPr/>
        </p:nvSpPr>
        <p:spPr bwMode="auto">
          <a:xfrm>
            <a:off x="684213" y="1214438"/>
            <a:ext cx="7848600" cy="4576762"/>
          </a:xfrm>
          <a:prstGeom prst="rect">
            <a:avLst/>
          </a:prstGeom>
          <a:noFill/>
          <a:ln w="9525">
            <a:noFill/>
            <a:miter lim="800000"/>
            <a:headEnd/>
            <a:tailEnd/>
          </a:ln>
        </p:spPr>
        <p:txBody>
          <a:bodyPr/>
          <a:lstStyle/>
          <a:p>
            <a:pPr marL="342900" indent="-342900" eaLnBrk="0" hangingPunct="0">
              <a:spcBef>
                <a:spcPct val="20000"/>
              </a:spcBef>
            </a:pPr>
            <a:r>
              <a:rPr lang="it-IT" sz="1800" b="1" u="none">
                <a:latin typeface="Arial" charset="0"/>
              </a:rPr>
              <a:t>L’etica degli affari</a:t>
            </a:r>
            <a:r>
              <a:rPr lang="it-IT" sz="1800" u="none">
                <a:latin typeface="Arial" charset="0"/>
              </a:rPr>
              <a:t> (nota anche come etica aziendale) è una forma di etica applicata o etica professionale che esamina i principi etici e i problemi morali ed etici che si verificano in un ambiente di lavoro.</a:t>
            </a:r>
          </a:p>
          <a:p>
            <a:pPr marL="342900" indent="-342900" eaLnBrk="0" hangingPunct="0">
              <a:spcBef>
                <a:spcPct val="20000"/>
              </a:spcBef>
            </a:pPr>
            <a:endParaRPr lang="it-IT" altLang="it-IT" sz="1800" u="none">
              <a:latin typeface="Arial" charset="0"/>
            </a:endParaRPr>
          </a:p>
          <a:p>
            <a:pPr marL="342900" indent="-342900" eaLnBrk="0" hangingPunct="0">
              <a:spcBef>
                <a:spcPct val="20000"/>
              </a:spcBef>
            </a:pPr>
            <a:r>
              <a:rPr lang="it-IT" sz="1800" b="1" u="none">
                <a:solidFill>
                  <a:srgbClr val="FF0000"/>
                </a:solidFill>
                <a:latin typeface="Arial" charset="0"/>
              </a:rPr>
              <a:t>Il concetto di responsabilità sociale dell’imprenditore è legato all’etica degli affari.</a:t>
            </a:r>
            <a:endParaRPr lang="it-IT" altLang="it-IT" sz="1800" b="1" u="none">
              <a:solidFill>
                <a:srgbClr val="FF0000"/>
              </a:solidFill>
              <a:latin typeface="Arial" charset="0"/>
            </a:endParaRPr>
          </a:p>
          <a:p>
            <a:pPr marL="342900" indent="-342900" eaLnBrk="0" hangingPunct="0">
              <a:spcBef>
                <a:spcPct val="20000"/>
              </a:spcBef>
              <a:buFontTx/>
              <a:buChar char="•"/>
            </a:pPr>
            <a:endParaRPr lang="it-IT" altLang="it-IT" sz="1800" u="none">
              <a:latin typeface="Arial" charset="0"/>
            </a:endParaRPr>
          </a:p>
          <a:p>
            <a:pPr marL="342900" indent="-342900" eaLnBrk="0" hangingPunct="0">
              <a:spcBef>
                <a:spcPct val="20000"/>
              </a:spcBef>
            </a:pPr>
            <a:r>
              <a:rPr lang="it-IT" sz="1800" u="none">
                <a:latin typeface="Arial" charset="0"/>
              </a:rPr>
              <a:t>L’attenzione per l’</a:t>
            </a:r>
            <a:r>
              <a:rPr lang="it-IT" sz="1800" b="1" u="none">
                <a:solidFill>
                  <a:srgbClr val="FF0000"/>
                </a:solidFill>
                <a:latin typeface="Arial" charset="0"/>
              </a:rPr>
              <a:t>etica degli affari </a:t>
            </a:r>
            <a:r>
              <a:rPr lang="it-IT" sz="1800" u="none">
                <a:latin typeface="Arial" charset="0"/>
              </a:rPr>
              <a:t>è crescente in tutto il mondo e molte aziende/imprenditori comprendono che per </a:t>
            </a:r>
            <a:r>
              <a:rPr lang="it-IT" sz="1800" b="1" u="none">
                <a:solidFill>
                  <a:srgbClr val="FF0000"/>
                </a:solidFill>
                <a:latin typeface="Arial" charset="0"/>
              </a:rPr>
              <a:t>avere successo, devono guadagnarsi il rispetto e la fiducia dei loro clienti</a:t>
            </a:r>
            <a:r>
              <a:rPr lang="it-IT" sz="1800" u="none">
                <a:latin typeface="Arial" charset="0"/>
              </a:rPr>
              <a:t>. </a:t>
            </a:r>
          </a:p>
          <a:p>
            <a:pPr marL="342900" indent="-342900" eaLnBrk="0" hangingPunct="0">
              <a:spcBef>
                <a:spcPct val="20000"/>
              </a:spcBef>
            </a:pPr>
            <a:r>
              <a:rPr lang="it-IT" sz="1800" u="none">
                <a:latin typeface="Arial" charset="0"/>
              </a:rPr>
              <a:t>Gli imprenditori/aziende sono invitati, incoraggiati e stimolati a </a:t>
            </a:r>
            <a:r>
              <a:rPr lang="it-IT" sz="1800" b="1" u="none">
                <a:solidFill>
                  <a:srgbClr val="FF0000"/>
                </a:solidFill>
                <a:latin typeface="Arial" charset="0"/>
              </a:rPr>
              <a:t>migliorare le loro prassi aziendali per enfatizzare il comportamento legale ed etico</a:t>
            </a:r>
            <a:r>
              <a:rPr lang="it-IT" sz="1800" u="none">
                <a:latin typeface="Arial" charset="0"/>
              </a:rPr>
              <a:t>. Le aziende, gli studi professionali e gli individui, gli imprenditori sono considerati sempre più responsabili delle loro azioni, poiché cresce la domanda di standard più elevati di responsabilità sociale d’impresa (RSI). </a:t>
            </a:r>
          </a:p>
          <a:p>
            <a:pPr marL="342900" indent="-342900" eaLnBrk="0" hangingPunct="0">
              <a:spcBef>
                <a:spcPct val="20000"/>
              </a:spcBef>
            </a:pPr>
            <a:endParaRPr lang="it-IT" altLang="it-IT" sz="1800" u="none">
              <a:latin typeface="Arial" charset="0"/>
            </a:endParaRPr>
          </a:p>
          <a:p>
            <a:pPr marL="342900" indent="-342900" eaLnBrk="0" hangingPunct="0">
              <a:spcBef>
                <a:spcPct val="20000"/>
              </a:spcBef>
            </a:pPr>
            <a:endParaRPr lang="it-IT" altLang="it-IT" sz="1800" u="none">
              <a:latin typeface="Arial" charset="0"/>
            </a:endParaRPr>
          </a:p>
          <a:p>
            <a:pPr marL="342900" indent="-342900" eaLnBrk="0" hangingPunct="0">
              <a:spcBef>
                <a:spcPct val="20000"/>
              </a:spcBef>
            </a:pPr>
            <a:endParaRPr lang="it-IT" altLang="it-IT" sz="1800" u="none">
              <a:latin typeface="Arial" charset="0"/>
            </a:endParaRPr>
          </a:p>
        </p:txBody>
      </p:sp>
    </p:spTree>
  </p:cSld>
  <p:clrMapOvr>
    <a:masterClrMapping/>
  </p:clrMapOvr>
  <p:transition advTm="9554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1600200" y="215900"/>
            <a:ext cx="7219950" cy="896938"/>
          </a:xfrm>
          <a:prstGeom prst="rect">
            <a:avLst/>
          </a:prstGeom>
          <a:noFill/>
          <a:ln w="9525">
            <a:noFill/>
            <a:miter lim="800000"/>
            <a:headEnd/>
            <a:tailEnd/>
          </a:ln>
        </p:spPr>
        <p:txBody>
          <a:bodyPr/>
          <a:lstStyle/>
          <a:p>
            <a:pPr algn="ctr" eaLnBrk="0" hangingPunct="0"/>
            <a:r>
              <a:rPr lang="it-IT" b="1" u="none" dirty="0">
                <a:solidFill>
                  <a:srgbClr val="000099"/>
                </a:solidFill>
                <a:latin typeface="Arial" charset="0"/>
              </a:rPr>
              <a:t>Etica degli affari e comportamento morale</a:t>
            </a:r>
            <a:endParaRPr lang="it-IT" altLang="it-IT" u="none" dirty="0">
              <a:solidFill>
                <a:srgbClr val="000099"/>
              </a:solidFill>
              <a:latin typeface="Arial" charset="0"/>
            </a:endParaRPr>
          </a:p>
        </p:txBody>
      </p:sp>
      <p:pic>
        <p:nvPicPr>
          <p:cNvPr id="16387" name="Picture 2"/>
          <p:cNvPicPr>
            <a:picLocks noChangeAspect="1" noChangeArrowheads="1"/>
          </p:cNvPicPr>
          <p:nvPr/>
        </p:nvPicPr>
        <p:blipFill>
          <a:blip r:embed="rId3" cstate="print"/>
          <a:srcRect/>
          <a:stretch>
            <a:fillRect/>
          </a:stretch>
        </p:blipFill>
        <p:spPr bwMode="auto">
          <a:xfrm>
            <a:off x="1600200" y="1033463"/>
            <a:ext cx="6788150" cy="4699000"/>
          </a:xfrm>
          <a:prstGeom prst="rect">
            <a:avLst/>
          </a:prstGeom>
          <a:noFill/>
          <a:ln w="9525">
            <a:noFill/>
            <a:miter lim="800000"/>
            <a:headEnd/>
            <a:tailEnd/>
          </a:ln>
        </p:spPr>
      </p:pic>
    </p:spTree>
  </p:cSld>
  <p:clrMapOvr>
    <a:masterClrMapping/>
  </p:clrMapOvr>
  <p:transition advTm="9554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1600200" y="301625"/>
            <a:ext cx="7219950" cy="896938"/>
          </a:xfrm>
          <a:prstGeom prst="rect">
            <a:avLst/>
          </a:prstGeom>
          <a:noFill/>
          <a:ln w="9525">
            <a:noFill/>
            <a:miter lim="800000"/>
            <a:headEnd/>
            <a:tailEnd/>
          </a:ln>
        </p:spPr>
        <p:txBody>
          <a:bodyPr/>
          <a:lstStyle/>
          <a:p>
            <a:pPr algn="ctr" eaLnBrk="0" hangingPunct="0"/>
            <a:r>
              <a:rPr lang="it-IT" b="1" u="none" dirty="0">
                <a:solidFill>
                  <a:srgbClr val="000099"/>
                </a:solidFill>
                <a:latin typeface="Arial" charset="0"/>
              </a:rPr>
              <a:t>Panoramica dei campi dell’etica degli affari</a:t>
            </a:r>
            <a:r>
              <a:rPr lang="it-IT" u="none" dirty="0">
                <a:solidFill>
                  <a:srgbClr val="000099"/>
                </a:solidFill>
                <a:latin typeface="Arial" charset="0"/>
              </a:rPr>
              <a:t> </a:t>
            </a:r>
            <a:endParaRPr lang="it-IT" altLang="it-IT" b="1" u="none" dirty="0">
              <a:solidFill>
                <a:srgbClr val="000099"/>
              </a:solidFill>
              <a:latin typeface="Arial" charset="0"/>
            </a:endParaRPr>
          </a:p>
        </p:txBody>
      </p:sp>
      <p:sp>
        <p:nvSpPr>
          <p:cNvPr id="17411" name="Content Placeholder 2"/>
          <p:cNvSpPr txBox="1">
            <a:spLocks/>
          </p:cNvSpPr>
          <p:nvPr/>
        </p:nvSpPr>
        <p:spPr bwMode="auto">
          <a:xfrm>
            <a:off x="468313" y="1516063"/>
            <a:ext cx="4175125" cy="4576762"/>
          </a:xfrm>
          <a:prstGeom prst="rect">
            <a:avLst/>
          </a:prstGeom>
          <a:noFill/>
          <a:ln w="9525">
            <a:noFill/>
            <a:miter lim="800000"/>
            <a:headEnd/>
            <a:tailEnd/>
          </a:ln>
        </p:spPr>
        <p:txBody>
          <a:bodyPr/>
          <a:lstStyle/>
          <a:p>
            <a:pPr marL="342900" indent="-342900" eaLnBrk="0" hangingPunct="0">
              <a:spcBef>
                <a:spcPct val="20000"/>
              </a:spcBef>
            </a:pPr>
            <a:endParaRPr lang="it-IT" altLang="it-IT" sz="1800" u="none">
              <a:latin typeface="Arial" charset="0"/>
            </a:endParaRPr>
          </a:p>
          <a:p>
            <a:pPr marL="342900" indent="-342900" eaLnBrk="0" hangingPunct="0">
              <a:spcBef>
                <a:spcPct val="20000"/>
              </a:spcBef>
              <a:buFont typeface="Wingdings" pitchFamily="2" charset="2"/>
              <a:buChar char="q"/>
            </a:pPr>
            <a:r>
              <a:rPr lang="it-IT" sz="1800" u="none">
                <a:latin typeface="Arial" charset="0"/>
              </a:rPr>
              <a:t>Etica del paradigma finanziario;</a:t>
            </a:r>
          </a:p>
          <a:p>
            <a:pPr marL="342900" indent="-342900" eaLnBrk="0" hangingPunct="0">
              <a:spcBef>
                <a:spcPct val="20000"/>
              </a:spcBef>
              <a:buFont typeface="Wingdings" pitchFamily="2" charset="2"/>
              <a:buChar char="q"/>
            </a:pPr>
            <a:r>
              <a:rPr lang="it-IT" sz="1800" u="none">
                <a:latin typeface="Arial" charset="0"/>
              </a:rPr>
              <a:t>Etica della gestione delle risorse umane;</a:t>
            </a:r>
          </a:p>
          <a:p>
            <a:pPr marL="342900" indent="-342900" eaLnBrk="0" hangingPunct="0">
              <a:spcBef>
                <a:spcPct val="20000"/>
              </a:spcBef>
              <a:buFont typeface="Wingdings" pitchFamily="2" charset="2"/>
              <a:buChar char="q"/>
            </a:pPr>
            <a:r>
              <a:rPr lang="it-IT" sz="1800" u="none">
                <a:latin typeface="Arial" charset="0"/>
              </a:rPr>
              <a:t>Etica delle vendite e del marketing;</a:t>
            </a:r>
          </a:p>
          <a:p>
            <a:pPr marL="342900" indent="-342900" eaLnBrk="0" hangingPunct="0">
              <a:spcBef>
                <a:spcPct val="20000"/>
              </a:spcBef>
              <a:buFont typeface="Wingdings" pitchFamily="2" charset="2"/>
              <a:buChar char="q"/>
            </a:pPr>
            <a:r>
              <a:rPr lang="it-IT" sz="1800" u="none">
                <a:latin typeface="Arial" charset="0"/>
              </a:rPr>
              <a:t>Etica della produzione;</a:t>
            </a:r>
          </a:p>
          <a:p>
            <a:pPr marL="342900" indent="-342900" eaLnBrk="0" hangingPunct="0">
              <a:spcBef>
                <a:spcPct val="20000"/>
              </a:spcBef>
              <a:buFont typeface="Wingdings" pitchFamily="2" charset="2"/>
              <a:buChar char="q"/>
            </a:pPr>
            <a:r>
              <a:rPr lang="it-IT" sz="1800" u="none">
                <a:latin typeface="Arial" charset="0"/>
              </a:rPr>
              <a:t>Etica degli immobili, dei diritti di proprietà e dei diritti di proprietà intellettuale;</a:t>
            </a:r>
          </a:p>
          <a:p>
            <a:pPr marL="342900" indent="-342900" eaLnBrk="0" hangingPunct="0">
              <a:spcBef>
                <a:spcPct val="20000"/>
              </a:spcBef>
              <a:buFont typeface="Wingdings" pitchFamily="2" charset="2"/>
              <a:buChar char="q"/>
            </a:pPr>
            <a:r>
              <a:rPr lang="it-IT" sz="1800" u="none">
                <a:latin typeface="Arial" charset="0"/>
              </a:rPr>
              <a:t>Etica e tecnologia.</a:t>
            </a:r>
          </a:p>
          <a:p>
            <a:pPr marL="342900" indent="-342900" eaLnBrk="0" hangingPunct="0">
              <a:spcBef>
                <a:spcPct val="20000"/>
              </a:spcBef>
              <a:buFontTx/>
              <a:buChar char="•"/>
            </a:pPr>
            <a:endParaRPr lang="it-IT" altLang="it-IT" sz="1800" u="none">
              <a:latin typeface="Arial" charset="0"/>
            </a:endParaRPr>
          </a:p>
        </p:txBody>
      </p:sp>
      <p:pic>
        <p:nvPicPr>
          <p:cNvPr id="17412" name="Picture 1"/>
          <p:cNvPicPr>
            <a:picLocks noChangeAspect="1" noChangeArrowheads="1"/>
          </p:cNvPicPr>
          <p:nvPr/>
        </p:nvPicPr>
        <p:blipFill>
          <a:blip r:embed="rId3" cstate="print"/>
          <a:srcRect/>
          <a:stretch>
            <a:fillRect/>
          </a:stretch>
        </p:blipFill>
        <p:spPr bwMode="auto">
          <a:xfrm>
            <a:off x="4572000" y="2001838"/>
            <a:ext cx="4427538" cy="2665412"/>
          </a:xfrm>
          <a:prstGeom prst="rect">
            <a:avLst/>
          </a:prstGeom>
          <a:noFill/>
          <a:ln w="9525">
            <a:noFill/>
            <a:miter lim="800000"/>
            <a:headEnd/>
            <a:tailEnd/>
          </a:ln>
        </p:spPr>
      </p:pic>
    </p:spTree>
  </p:cSld>
  <p:clrMapOvr>
    <a:masterClrMapping/>
  </p:clrMapOvr>
  <p:transition advTm="9554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ea typeface="新細明體" pitchFamily="18" charset="-120"/>
                <a:cs typeface="新細明體" pitchFamily="18" charset="-120"/>
              </a:rPr>
              <a:t>4.</a:t>
            </a:r>
            <a:r>
              <a:rPr lang="it-IT" u="none">
                <a:solidFill>
                  <a:srgbClr val="000099"/>
                </a:solidFill>
                <a:latin typeface="Arial" charset="0"/>
                <a:ea typeface="新細明體" pitchFamily="18" charset="-120"/>
                <a:cs typeface="新細明體" pitchFamily="18" charset="-120"/>
              </a:rPr>
              <a:t> </a:t>
            </a:r>
            <a:r>
              <a:rPr lang="it-IT" b="1" u="none">
                <a:solidFill>
                  <a:srgbClr val="000099"/>
                </a:solidFill>
                <a:latin typeface="Arial" charset="0"/>
                <a:ea typeface="新細明體" pitchFamily="18" charset="-120"/>
                <a:cs typeface="新細明體" pitchFamily="18" charset="-120"/>
              </a:rPr>
              <a:t>Leggi e regole in materia di responsabilità sociale di impresa (RSI)</a:t>
            </a:r>
            <a:endParaRPr lang="it-IT" altLang="it-IT" b="1" u="none">
              <a:solidFill>
                <a:srgbClr val="000099"/>
              </a:solidFill>
              <a:latin typeface="Arial" charset="0"/>
              <a:ea typeface="新細明體" pitchFamily="18" charset="-120"/>
              <a:cs typeface="新細明體" pitchFamily="18" charset="-120"/>
            </a:endParaRPr>
          </a:p>
        </p:txBody>
      </p:sp>
      <p:sp>
        <p:nvSpPr>
          <p:cNvPr id="18435" name="Content Placeholder 2"/>
          <p:cNvSpPr txBox="1">
            <a:spLocks/>
          </p:cNvSpPr>
          <p:nvPr/>
        </p:nvSpPr>
        <p:spPr bwMode="auto">
          <a:xfrm>
            <a:off x="0" y="1196975"/>
            <a:ext cx="7235825" cy="4752975"/>
          </a:xfrm>
          <a:prstGeom prst="rect">
            <a:avLst/>
          </a:prstGeom>
          <a:noFill/>
          <a:ln w="9525">
            <a:noFill/>
            <a:miter lim="800000"/>
            <a:headEnd/>
            <a:tailEnd/>
          </a:ln>
        </p:spPr>
        <p:txBody>
          <a:bodyPr/>
          <a:lstStyle/>
          <a:p>
            <a:pPr marL="342900" indent="-342900" eaLnBrk="0" hangingPunct="0">
              <a:spcBef>
                <a:spcPct val="20000"/>
              </a:spcBef>
            </a:pPr>
            <a:r>
              <a:rPr lang="it-IT" sz="1800" b="1" u="none">
                <a:latin typeface="Arial" charset="0"/>
              </a:rPr>
              <a:t>DEFINIZIONI:</a:t>
            </a:r>
          </a:p>
          <a:p>
            <a:pPr marL="342900" indent="-342900" eaLnBrk="0" hangingPunct="0">
              <a:spcBef>
                <a:spcPct val="20000"/>
              </a:spcBef>
            </a:pPr>
            <a:r>
              <a:rPr lang="it-IT" sz="1800" u="none">
                <a:solidFill>
                  <a:srgbClr val="FF0000"/>
                </a:solidFill>
                <a:latin typeface="Arial" charset="0"/>
              </a:rPr>
              <a:t>La responsabilità sociale d’impresa (RSI), nota anche come responsabilità aziendale, cittadinanza aziendale, azienda responsabile, azienda sostenibile responsabile o performance sociali d’impresa è una forma di auto-regolamentazione aziendale integrata in un modello di business.</a:t>
            </a:r>
            <a:r>
              <a:rPr lang="it-IT" sz="1800" u="none">
                <a:latin typeface="Arial" charset="0"/>
              </a:rPr>
              <a:t> </a:t>
            </a:r>
          </a:p>
          <a:p>
            <a:pPr marL="342900" indent="-342900" eaLnBrk="0" hangingPunct="0">
              <a:spcBef>
                <a:spcPct val="20000"/>
              </a:spcBef>
            </a:pPr>
            <a:r>
              <a:rPr lang="it-IT" sz="1800" u="none">
                <a:latin typeface="Arial" charset="0"/>
              </a:rPr>
              <a:t> In sostanza, la RSI è la conclusione decisa dell’interesse pubblico nel decision-making aziendale e il rispetto di una triplice bottom line:  </a:t>
            </a:r>
            <a:r>
              <a:rPr lang="it-IT" sz="1800" b="1" u="none">
                <a:solidFill>
                  <a:srgbClr val="FF0000"/>
                </a:solidFill>
                <a:latin typeface="Arial" charset="0"/>
              </a:rPr>
              <a:t>PERSONE, PIANETA, PROFITTO.</a:t>
            </a:r>
            <a:endParaRPr lang="it-IT" altLang="it-IT" sz="1800" b="1" u="none">
              <a:solidFill>
                <a:srgbClr val="FF0000"/>
              </a:solidFill>
              <a:latin typeface="Arial" charset="0"/>
            </a:endParaRPr>
          </a:p>
          <a:p>
            <a:pPr marL="342900" indent="-342900" eaLnBrk="0" hangingPunct="0">
              <a:spcBef>
                <a:spcPct val="30000"/>
              </a:spcBef>
            </a:pPr>
            <a:r>
              <a:rPr lang="it-IT" sz="1800" u="none">
                <a:latin typeface="Arial" charset="0"/>
              </a:rPr>
              <a:t>La responsabilità sociale d’impresa è legata a:</a:t>
            </a:r>
          </a:p>
          <a:p>
            <a:pPr marL="342900" indent="-342900" eaLnBrk="0" hangingPunct="0">
              <a:spcBef>
                <a:spcPct val="20000"/>
              </a:spcBef>
              <a:buFontTx/>
              <a:buChar char="•"/>
            </a:pPr>
            <a:r>
              <a:rPr lang="it-IT" sz="1800" u="none">
                <a:latin typeface="Arial" charset="0"/>
              </a:rPr>
              <a:t>Decision-making aziendale legato a valori etici, conformità a requisiti legali e rispetto per le persone, le comunità e l’ambiente;</a:t>
            </a:r>
            <a:endParaRPr lang="it-IT" altLang="it-IT" sz="1800" u="none">
              <a:latin typeface="Arial" charset="0"/>
            </a:endParaRPr>
          </a:p>
          <a:p>
            <a:pPr marL="342900" indent="-342900" eaLnBrk="0" hangingPunct="0">
              <a:spcBef>
                <a:spcPct val="20000"/>
              </a:spcBef>
              <a:buFontTx/>
              <a:buChar char="•"/>
            </a:pPr>
            <a:r>
              <a:rPr lang="it-IT" sz="1800" u="none">
                <a:latin typeface="Arial" charset="0"/>
              </a:rPr>
              <a:t>Gestione di un’azienda in modo da soddisfare o superare le aspettative etiche, legali, commerciali e pubbliche che la società esprime sull’azienda.</a:t>
            </a:r>
          </a:p>
          <a:p>
            <a:pPr marL="342900" indent="-342900" eaLnBrk="0" hangingPunct="0">
              <a:spcBef>
                <a:spcPct val="20000"/>
              </a:spcBef>
            </a:pPr>
            <a:endParaRPr lang="it-IT" altLang="it-IT" sz="1800" b="1" u="none">
              <a:solidFill>
                <a:srgbClr val="FF0000"/>
              </a:solidFill>
              <a:latin typeface="Arial" charset="0"/>
            </a:endParaRPr>
          </a:p>
        </p:txBody>
      </p:sp>
      <p:grpSp>
        <p:nvGrpSpPr>
          <p:cNvPr id="18436" name="Group 10"/>
          <p:cNvGrpSpPr>
            <a:grpSpLocks/>
          </p:cNvGrpSpPr>
          <p:nvPr/>
        </p:nvGrpSpPr>
        <p:grpSpPr bwMode="auto">
          <a:xfrm>
            <a:off x="6732588" y="2349500"/>
            <a:ext cx="2376487" cy="2016125"/>
            <a:chOff x="6587554" y="1196975"/>
            <a:chExt cx="2520950" cy="2016125"/>
          </a:xfrm>
        </p:grpSpPr>
        <p:sp>
          <p:nvSpPr>
            <p:cNvPr id="18437" name="Oval 9"/>
            <p:cNvSpPr>
              <a:spLocks noChangeArrowheads="1"/>
            </p:cNvSpPr>
            <p:nvPr/>
          </p:nvSpPr>
          <p:spPr bwMode="auto">
            <a:xfrm>
              <a:off x="6587554" y="1844675"/>
              <a:ext cx="1368425" cy="1368425"/>
            </a:xfrm>
            <a:prstGeom prst="ellipse">
              <a:avLst/>
            </a:prstGeom>
            <a:solidFill>
              <a:srgbClr val="FFCC00">
                <a:alpha val="50195"/>
              </a:srgbClr>
            </a:solidFill>
            <a:ln w="9525">
              <a:solidFill>
                <a:schemeClr val="tx1"/>
              </a:solidFill>
              <a:round/>
              <a:headEnd/>
              <a:tailEnd/>
            </a:ln>
          </p:spPr>
          <p:txBody>
            <a:bodyPr wrap="none" anchor="ctr"/>
            <a:lstStyle/>
            <a:p>
              <a:endParaRPr lang="it-IT" altLang="it-IT" sz="1300" u="none"/>
            </a:p>
          </p:txBody>
        </p:sp>
        <p:sp>
          <p:nvSpPr>
            <p:cNvPr id="18438" name="Oval 10"/>
            <p:cNvSpPr>
              <a:spLocks noChangeArrowheads="1"/>
            </p:cNvSpPr>
            <p:nvPr/>
          </p:nvSpPr>
          <p:spPr bwMode="auto">
            <a:xfrm>
              <a:off x="7740079" y="1773238"/>
              <a:ext cx="1368425" cy="1419225"/>
            </a:xfrm>
            <a:prstGeom prst="ellipse">
              <a:avLst/>
            </a:prstGeom>
            <a:solidFill>
              <a:schemeClr val="accent1">
                <a:alpha val="50195"/>
              </a:schemeClr>
            </a:solidFill>
            <a:ln w="9525">
              <a:solidFill>
                <a:schemeClr val="tx1"/>
              </a:solidFill>
              <a:round/>
              <a:headEnd/>
              <a:tailEnd/>
            </a:ln>
          </p:spPr>
          <p:txBody>
            <a:bodyPr wrap="none" anchor="ctr"/>
            <a:lstStyle/>
            <a:p>
              <a:endParaRPr lang="it-IT" altLang="it-IT" sz="1300" u="none"/>
            </a:p>
          </p:txBody>
        </p:sp>
        <p:sp>
          <p:nvSpPr>
            <p:cNvPr id="18439" name="Oval 11"/>
            <p:cNvSpPr>
              <a:spLocks noChangeArrowheads="1"/>
            </p:cNvSpPr>
            <p:nvPr/>
          </p:nvSpPr>
          <p:spPr bwMode="auto">
            <a:xfrm>
              <a:off x="7163816" y="1196975"/>
              <a:ext cx="1368425" cy="1417638"/>
            </a:xfrm>
            <a:prstGeom prst="ellipse">
              <a:avLst/>
            </a:prstGeom>
            <a:solidFill>
              <a:schemeClr val="folHlink">
                <a:alpha val="50195"/>
              </a:schemeClr>
            </a:solidFill>
            <a:ln w="9525">
              <a:solidFill>
                <a:schemeClr val="tx1"/>
              </a:solidFill>
              <a:round/>
              <a:headEnd/>
              <a:tailEnd/>
            </a:ln>
          </p:spPr>
          <p:txBody>
            <a:bodyPr wrap="none" anchor="ctr"/>
            <a:lstStyle/>
            <a:p>
              <a:pPr algn="ctr"/>
              <a:endParaRPr lang="it-IT" altLang="it-IT" sz="1300" u="none"/>
            </a:p>
          </p:txBody>
        </p:sp>
        <p:sp>
          <p:nvSpPr>
            <p:cNvPr id="18440" name="Text Box 12"/>
            <p:cNvSpPr txBox="1">
              <a:spLocks noChangeArrowheads="1"/>
            </p:cNvSpPr>
            <p:nvPr/>
          </p:nvSpPr>
          <p:spPr bwMode="auto">
            <a:xfrm>
              <a:off x="7163816" y="1557338"/>
              <a:ext cx="1333499" cy="292464"/>
            </a:xfrm>
            <a:prstGeom prst="rect">
              <a:avLst/>
            </a:prstGeom>
            <a:noFill/>
            <a:ln w="9525">
              <a:noFill/>
              <a:miter lim="800000"/>
              <a:headEnd/>
              <a:tailEnd/>
            </a:ln>
          </p:spPr>
          <p:txBody>
            <a:bodyPr wrap="none">
              <a:spAutoFit/>
            </a:bodyPr>
            <a:lstStyle/>
            <a:p>
              <a:r>
                <a:rPr lang="it-IT" sz="1300" b="1" u="none"/>
                <a:t>Ambiente</a:t>
              </a:r>
              <a:endParaRPr lang="it-IT" altLang="it-IT" sz="1300" b="1" u="none"/>
            </a:p>
          </p:txBody>
        </p:sp>
        <p:sp>
          <p:nvSpPr>
            <p:cNvPr id="18441" name="Text Box 13"/>
            <p:cNvSpPr txBox="1">
              <a:spLocks noChangeArrowheads="1"/>
            </p:cNvSpPr>
            <p:nvPr/>
          </p:nvSpPr>
          <p:spPr bwMode="auto">
            <a:xfrm>
              <a:off x="6732016" y="2636838"/>
              <a:ext cx="976313" cy="292464"/>
            </a:xfrm>
            <a:prstGeom prst="rect">
              <a:avLst/>
            </a:prstGeom>
            <a:noFill/>
            <a:ln w="9525">
              <a:noFill/>
              <a:miter lim="800000"/>
              <a:headEnd/>
              <a:tailEnd/>
            </a:ln>
          </p:spPr>
          <p:txBody>
            <a:bodyPr>
              <a:spAutoFit/>
            </a:bodyPr>
            <a:lstStyle/>
            <a:p>
              <a:r>
                <a:rPr lang="it-IT" sz="1300" b="1" u="none"/>
                <a:t>Economia</a:t>
              </a:r>
              <a:endParaRPr lang="it-IT" altLang="it-IT" sz="1300" b="1" u="none"/>
            </a:p>
          </p:txBody>
        </p:sp>
        <p:sp>
          <p:nvSpPr>
            <p:cNvPr id="18442" name="Text Box 14"/>
            <p:cNvSpPr txBox="1">
              <a:spLocks noChangeArrowheads="1"/>
            </p:cNvSpPr>
            <p:nvPr/>
          </p:nvSpPr>
          <p:spPr bwMode="auto">
            <a:xfrm>
              <a:off x="8243316" y="2565400"/>
              <a:ext cx="648116" cy="292464"/>
            </a:xfrm>
            <a:prstGeom prst="rect">
              <a:avLst/>
            </a:prstGeom>
            <a:noFill/>
            <a:ln w="9525">
              <a:noFill/>
              <a:miter lim="800000"/>
              <a:headEnd/>
              <a:tailEnd/>
            </a:ln>
          </p:spPr>
          <p:txBody>
            <a:bodyPr wrap="none">
              <a:spAutoFit/>
            </a:bodyPr>
            <a:lstStyle/>
            <a:p>
              <a:r>
                <a:rPr lang="it-IT" sz="1300" b="1" u="none"/>
                <a:t>Società</a:t>
              </a:r>
              <a:endParaRPr lang="it-IT" altLang="it-IT" sz="1300" b="1" u="none"/>
            </a:p>
          </p:txBody>
        </p:sp>
      </p:grpSp>
    </p:spTree>
  </p:cSld>
  <p:clrMapOvr>
    <a:masterClrMapping/>
  </p:clrMapOvr>
  <p:transition advTm="9554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I principi della RSI</a:t>
            </a:r>
            <a:endParaRPr lang="it-IT" altLang="it-IT" b="1" u="none">
              <a:solidFill>
                <a:srgbClr val="000099"/>
              </a:solidFill>
              <a:latin typeface="Arial" charset="0"/>
            </a:endParaRPr>
          </a:p>
        </p:txBody>
      </p:sp>
      <p:sp>
        <p:nvSpPr>
          <p:cNvPr id="19459" name="Content Placeholder 2"/>
          <p:cNvSpPr txBox="1">
            <a:spLocks/>
          </p:cNvSpPr>
          <p:nvPr/>
        </p:nvSpPr>
        <p:spPr bwMode="auto">
          <a:xfrm>
            <a:off x="468313" y="1052513"/>
            <a:ext cx="8675687" cy="846137"/>
          </a:xfrm>
          <a:prstGeom prst="rect">
            <a:avLst/>
          </a:prstGeom>
          <a:noFill/>
          <a:ln w="9525">
            <a:noFill/>
            <a:miter lim="800000"/>
            <a:headEnd/>
            <a:tailEnd/>
          </a:ln>
        </p:spPr>
        <p:txBody>
          <a:bodyPr/>
          <a:lstStyle/>
          <a:p>
            <a:pPr marL="342900" indent="-342900" algn="just" eaLnBrk="0" hangingPunct="0">
              <a:spcBef>
                <a:spcPct val="20000"/>
              </a:spcBef>
            </a:pPr>
            <a:r>
              <a:rPr lang="it-IT" sz="1600" u="none">
                <a:latin typeface="Arial" charset="0"/>
              </a:rPr>
              <a:t>	La RSI è una filosofia di condotta e un concetto di fare affari applicato dalla comunità aziendale, le aziende e gli uomini d’affari per lo sviluppo sostenibile e la salvaguardia delle risorse per le generazioni future, sulla base dei seguenti principi:</a:t>
            </a:r>
            <a:endParaRPr lang="it-IT" altLang="it-IT" sz="1600" u="none">
              <a:latin typeface="Arial" charset="0"/>
            </a:endParaRPr>
          </a:p>
          <a:p>
            <a:pPr marL="342900" indent="-342900" eaLnBrk="0" hangingPunct="0">
              <a:spcBef>
                <a:spcPct val="20000"/>
              </a:spcBef>
            </a:pPr>
            <a:endParaRPr lang="it-IT" altLang="it-IT" sz="1600" u="none">
              <a:latin typeface="Arial" charset="0"/>
            </a:endParaRPr>
          </a:p>
        </p:txBody>
      </p:sp>
      <p:graphicFrame>
        <p:nvGraphicFramePr>
          <p:cNvPr id="6" name="Diagram 4"/>
          <p:cNvGraphicFramePr/>
          <p:nvPr/>
        </p:nvGraphicFramePr>
        <p:xfrm>
          <a:off x="611560" y="1844824"/>
          <a:ext cx="82089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9554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Un modello di RSI</a:t>
            </a:r>
            <a:endParaRPr lang="it-IT" altLang="it-IT" b="1" u="none">
              <a:solidFill>
                <a:srgbClr val="000099"/>
              </a:solidFill>
              <a:latin typeface="Arial" charset="0"/>
            </a:endParaRPr>
          </a:p>
        </p:txBody>
      </p:sp>
      <p:pic>
        <p:nvPicPr>
          <p:cNvPr id="20483" name="Picture 2"/>
          <p:cNvPicPr>
            <a:picLocks noChangeAspect="1" noChangeArrowheads="1"/>
          </p:cNvPicPr>
          <p:nvPr/>
        </p:nvPicPr>
        <p:blipFill>
          <a:blip r:embed="rId3" cstate="print"/>
          <a:srcRect/>
          <a:stretch>
            <a:fillRect/>
          </a:stretch>
        </p:blipFill>
        <p:spPr bwMode="auto">
          <a:xfrm>
            <a:off x="4284663" y="1579563"/>
            <a:ext cx="4857750" cy="3794125"/>
          </a:xfrm>
          <a:prstGeom prst="rect">
            <a:avLst/>
          </a:prstGeom>
          <a:noFill/>
          <a:ln w="9525">
            <a:noFill/>
            <a:miter lim="800000"/>
            <a:headEnd/>
            <a:tailEnd/>
          </a:ln>
        </p:spPr>
      </p:pic>
      <p:sp>
        <p:nvSpPr>
          <p:cNvPr id="6" name="Text Box 7"/>
          <p:cNvSpPr txBox="1">
            <a:spLocks noChangeArrowheads="1"/>
          </p:cNvSpPr>
          <p:nvPr/>
        </p:nvSpPr>
        <p:spPr bwMode="auto">
          <a:xfrm>
            <a:off x="285750" y="1579563"/>
            <a:ext cx="3565525" cy="3729037"/>
          </a:xfrm>
          <a:prstGeom prst="rect">
            <a:avLst/>
          </a:prstGeom>
          <a:solidFill>
            <a:schemeClr val="accent2">
              <a:lumMod val="40000"/>
              <a:lumOff val="60000"/>
            </a:schemeClr>
          </a:solidFill>
          <a:ln>
            <a:solidFill>
              <a:srgbClr val="FF3300"/>
            </a:solidFill>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eaLnBrk="0" hangingPunct="0"/>
            <a:r>
              <a:rPr lang="it-IT" sz="1600" b="1" i="1" u="none">
                <a:solidFill>
                  <a:schemeClr val="tx1"/>
                </a:solidFill>
                <a:latin typeface="Arial" charset="0"/>
                <a:cs typeface="Arial" charset="0"/>
              </a:rPr>
              <a:t>La piramide della RSI di Archie Carroll:</a:t>
            </a:r>
          </a:p>
          <a:p>
            <a:pPr eaLnBrk="0" hangingPunct="0"/>
            <a:endParaRPr lang="it-IT" altLang="it-IT" sz="1600" b="1" i="1" u="none">
              <a:solidFill>
                <a:schemeClr val="tx1"/>
              </a:solidFill>
              <a:latin typeface="Arial" charset="0"/>
              <a:cs typeface="Arial" charset="0"/>
            </a:endParaRPr>
          </a:p>
          <a:p>
            <a:pPr eaLnBrk="0" hangingPunct="0">
              <a:buFont typeface="Wingdings" pitchFamily="2" charset="2"/>
              <a:buChar char="q"/>
            </a:pPr>
            <a:r>
              <a:rPr lang="it-IT" sz="1600" b="1" i="1" u="none">
                <a:solidFill>
                  <a:schemeClr val="tx1"/>
                </a:solidFill>
                <a:latin typeface="Arial" charset="0"/>
                <a:cs typeface="Arial" charset="0"/>
              </a:rPr>
              <a:t>Economica: siate proficui! </a:t>
            </a:r>
          </a:p>
          <a:p>
            <a:pPr eaLnBrk="0" hangingPunct="0">
              <a:buFont typeface="Wingdings" pitchFamily="2" charset="2"/>
              <a:buChar char="q"/>
            </a:pPr>
            <a:endParaRPr lang="it-IT" altLang="it-IT" sz="1600" b="1" i="1" u="none">
              <a:solidFill>
                <a:schemeClr val="tx1"/>
              </a:solidFill>
              <a:latin typeface="Arial" charset="0"/>
              <a:cs typeface="Arial" charset="0"/>
            </a:endParaRPr>
          </a:p>
          <a:p>
            <a:pPr eaLnBrk="0" hangingPunct="0">
              <a:buFont typeface="Wingdings" pitchFamily="2" charset="2"/>
              <a:buChar char="q"/>
            </a:pPr>
            <a:r>
              <a:rPr lang="it-IT" sz="1600" b="1" i="1" u="none">
                <a:solidFill>
                  <a:schemeClr val="tx1"/>
                </a:solidFill>
                <a:latin typeface="Arial" charset="0"/>
                <a:cs typeface="Arial" charset="0"/>
              </a:rPr>
              <a:t>Legale: ubbidite alle leggi!</a:t>
            </a:r>
          </a:p>
          <a:p>
            <a:pPr eaLnBrk="0" hangingPunct="0">
              <a:buFont typeface="Wingdings" pitchFamily="2" charset="2"/>
              <a:buChar char="q"/>
            </a:pPr>
            <a:endParaRPr lang="it-IT" altLang="it-IT" sz="1600" b="1" i="1" u="none">
              <a:solidFill>
                <a:schemeClr val="tx1"/>
              </a:solidFill>
              <a:latin typeface="Arial" charset="0"/>
              <a:cs typeface="Arial" charset="0"/>
            </a:endParaRPr>
          </a:p>
          <a:p>
            <a:pPr eaLnBrk="0" hangingPunct="0">
              <a:buFont typeface="Wingdings" pitchFamily="2" charset="2"/>
              <a:buChar char="q"/>
            </a:pPr>
            <a:r>
              <a:rPr lang="it-IT" sz="1600" b="1" i="1" u="none">
                <a:solidFill>
                  <a:schemeClr val="tx1"/>
                </a:solidFill>
                <a:latin typeface="Arial" charset="0"/>
                <a:cs typeface="Arial" charset="0"/>
              </a:rPr>
              <a:t>Etica: fate ciò che è giusto e leale!</a:t>
            </a:r>
          </a:p>
          <a:p>
            <a:pPr eaLnBrk="0" hangingPunct="0">
              <a:buFont typeface="Wingdings" pitchFamily="2" charset="2"/>
              <a:buChar char="q"/>
            </a:pPr>
            <a:endParaRPr lang="it-IT" altLang="it-IT" sz="1600" b="1" i="1" u="none">
              <a:solidFill>
                <a:schemeClr val="tx1"/>
              </a:solidFill>
              <a:latin typeface="Arial" charset="0"/>
              <a:cs typeface="Arial" charset="0"/>
            </a:endParaRPr>
          </a:p>
          <a:p>
            <a:pPr eaLnBrk="0" hangingPunct="0">
              <a:buFont typeface="Wingdings" pitchFamily="2" charset="2"/>
              <a:buChar char="q"/>
            </a:pPr>
            <a:r>
              <a:rPr lang="it-IT" sz="1600" b="1" i="1" u="none">
                <a:solidFill>
                  <a:schemeClr val="tx1"/>
                </a:solidFill>
                <a:latin typeface="Arial" charset="0"/>
                <a:cs typeface="Arial" charset="0"/>
              </a:rPr>
              <a:t>Filantropica: siate buoni!</a:t>
            </a:r>
          </a:p>
          <a:p>
            <a:pPr eaLnBrk="0" hangingPunct="0"/>
            <a:endParaRPr lang="it-IT" altLang="it-IT" sz="1600" b="1" i="1" u="none">
              <a:solidFill>
                <a:schemeClr val="tx1"/>
              </a:solidFill>
              <a:latin typeface="Arial" charset="0"/>
              <a:cs typeface="Arial" charset="0"/>
            </a:endParaRPr>
          </a:p>
        </p:txBody>
      </p:sp>
    </p:spTree>
  </p:cSld>
  <p:clrMapOvr>
    <a:masterClrMapping/>
  </p:clrMapOvr>
  <p:transition advTm="9554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230188"/>
            <a:ext cx="7219950" cy="896937"/>
          </a:xfrm>
          <a:prstGeom prst="rect">
            <a:avLst/>
          </a:prstGeom>
        </p:spPr>
        <p:txBody>
          <a:bodyPr/>
          <a:lstStyle>
            <a:lvl1pPr algn="ctr" rtl="0" eaLnBrk="0" fontAlgn="base" hangingPunct="0">
              <a:spcBef>
                <a:spcPct val="0"/>
              </a:spcBef>
              <a:spcAft>
                <a:spcPct val="0"/>
              </a:spcAft>
              <a:defRPr sz="28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2800">
                <a:solidFill>
                  <a:srgbClr val="000099"/>
                </a:solidFill>
                <a:latin typeface="Arial" charset="0"/>
                <a:cs typeface="Arial" charset="0"/>
              </a:defRPr>
            </a:lvl2pPr>
            <a:lvl3pPr algn="ctr" rtl="0" eaLnBrk="0" fontAlgn="base" hangingPunct="0">
              <a:spcBef>
                <a:spcPct val="0"/>
              </a:spcBef>
              <a:spcAft>
                <a:spcPct val="0"/>
              </a:spcAft>
              <a:defRPr sz="2800">
                <a:solidFill>
                  <a:srgbClr val="000099"/>
                </a:solidFill>
                <a:latin typeface="Arial" charset="0"/>
                <a:cs typeface="Arial" charset="0"/>
              </a:defRPr>
            </a:lvl3pPr>
            <a:lvl4pPr algn="ctr" rtl="0" eaLnBrk="0" fontAlgn="base" hangingPunct="0">
              <a:spcBef>
                <a:spcPct val="0"/>
              </a:spcBef>
              <a:spcAft>
                <a:spcPct val="0"/>
              </a:spcAft>
              <a:defRPr sz="2800">
                <a:solidFill>
                  <a:srgbClr val="000099"/>
                </a:solidFill>
                <a:latin typeface="Arial" charset="0"/>
                <a:cs typeface="Arial" charset="0"/>
              </a:defRPr>
            </a:lvl4pPr>
            <a:lvl5pPr algn="ctr" rtl="0" eaLnBrk="0" fontAlgn="base" hangingPunct="0">
              <a:spcBef>
                <a:spcPct val="0"/>
              </a:spcBef>
              <a:spcAft>
                <a:spcPct val="0"/>
              </a:spcAft>
              <a:defRPr sz="2800">
                <a:solidFill>
                  <a:srgbClr val="000099"/>
                </a:solidFill>
                <a:latin typeface="Arial" charset="0"/>
                <a:cs typeface="Arial" charset="0"/>
              </a:defRPr>
            </a:lvl5pPr>
            <a:lvl6pPr marL="457200" algn="ctr" rtl="0" eaLnBrk="0" fontAlgn="base" hangingPunct="0">
              <a:spcBef>
                <a:spcPct val="0"/>
              </a:spcBef>
              <a:spcAft>
                <a:spcPct val="0"/>
              </a:spcAft>
              <a:defRPr sz="2800" b="1">
                <a:solidFill>
                  <a:srgbClr val="000099"/>
                </a:solidFill>
                <a:latin typeface="Tw Cen MT" pitchFamily="34" charset="-18"/>
              </a:defRPr>
            </a:lvl6pPr>
            <a:lvl7pPr marL="914400" algn="ctr" rtl="0" eaLnBrk="0" fontAlgn="base" hangingPunct="0">
              <a:spcBef>
                <a:spcPct val="0"/>
              </a:spcBef>
              <a:spcAft>
                <a:spcPct val="0"/>
              </a:spcAft>
              <a:defRPr sz="2800" b="1">
                <a:solidFill>
                  <a:srgbClr val="000099"/>
                </a:solidFill>
                <a:latin typeface="Tw Cen MT" pitchFamily="34" charset="-18"/>
              </a:defRPr>
            </a:lvl7pPr>
            <a:lvl8pPr marL="1371600" algn="ctr" rtl="0" eaLnBrk="0" fontAlgn="base" hangingPunct="0">
              <a:spcBef>
                <a:spcPct val="0"/>
              </a:spcBef>
              <a:spcAft>
                <a:spcPct val="0"/>
              </a:spcAft>
              <a:defRPr sz="2800" b="1">
                <a:solidFill>
                  <a:srgbClr val="000099"/>
                </a:solidFill>
                <a:latin typeface="Tw Cen MT" pitchFamily="34" charset="-18"/>
              </a:defRPr>
            </a:lvl8pPr>
            <a:lvl9pPr marL="1828800" algn="ctr" rtl="0" eaLnBrk="0" fontAlgn="base" hangingPunct="0">
              <a:spcBef>
                <a:spcPct val="0"/>
              </a:spcBef>
              <a:spcAft>
                <a:spcPct val="0"/>
              </a:spcAft>
              <a:defRPr sz="2800" b="1">
                <a:solidFill>
                  <a:srgbClr val="000099"/>
                </a:solidFill>
                <a:latin typeface="Tw Cen MT" pitchFamily="34" charset="-18"/>
              </a:defRPr>
            </a:lvl9pPr>
          </a:lstStyle>
          <a:p>
            <a:pPr algn="l">
              <a:defRPr/>
            </a:pPr>
            <a:r>
              <a:rPr lang="it-IT" b="1" u="none" kern="0">
                <a:latin typeface="Arial" charset="0"/>
                <a:cs typeface="Arial" charset="0"/>
              </a:rPr>
              <a:t>ISO 14000 - Questioni ambientali</a:t>
            </a:r>
          </a:p>
        </p:txBody>
      </p:sp>
      <p:sp>
        <p:nvSpPr>
          <p:cNvPr id="21507" name="Content Placeholder 2"/>
          <p:cNvSpPr txBox="1">
            <a:spLocks/>
          </p:cNvSpPr>
          <p:nvPr/>
        </p:nvSpPr>
        <p:spPr bwMode="auto">
          <a:xfrm>
            <a:off x="468313" y="1444625"/>
            <a:ext cx="4895850" cy="4576763"/>
          </a:xfrm>
          <a:prstGeom prst="rect">
            <a:avLst/>
          </a:prstGeom>
          <a:noFill/>
          <a:ln w="9525">
            <a:noFill/>
            <a:miter lim="800000"/>
            <a:headEnd/>
            <a:tailEnd/>
          </a:ln>
        </p:spPr>
        <p:txBody>
          <a:bodyPr/>
          <a:lstStyle/>
          <a:p>
            <a:pPr marL="342900" indent="-342900" eaLnBrk="0" hangingPunct="0">
              <a:spcBef>
                <a:spcPct val="20000"/>
              </a:spcBef>
            </a:pPr>
            <a:r>
              <a:rPr lang="it-IT" sz="1800" u="none">
                <a:latin typeface="Arial" charset="0"/>
              </a:rPr>
              <a:t>L’ISO</a:t>
            </a:r>
            <a:r>
              <a:rPr lang="it-IT" sz="1800" b="1" u="none">
                <a:latin typeface="Arial" charset="0"/>
              </a:rPr>
              <a:t>14000</a:t>
            </a:r>
            <a:r>
              <a:rPr lang="it-IT" sz="1800" u="none">
                <a:latin typeface="Arial" charset="0"/>
              </a:rPr>
              <a:t> è una famiglia di standard riconosciuti a livello internazionale per i </a:t>
            </a:r>
            <a:r>
              <a:rPr lang="it-IT" sz="1800" b="1" u="none">
                <a:latin typeface="Arial" charset="0"/>
              </a:rPr>
              <a:t>sistemi di gestione ambientale </a:t>
            </a:r>
            <a:r>
              <a:rPr lang="it-IT" sz="1800" u="none">
                <a:latin typeface="Arial" charset="0"/>
              </a:rPr>
              <a:t>applicabile a una qualsiasi azienda o organizzazione, a prescindere dalle dimensioni, dalla posizione o dagli introiti. Questi standard sono sviluppati dalla ISO che ha rappresentanti da comitati di tutto il mondo. </a:t>
            </a:r>
          </a:p>
          <a:p>
            <a:pPr marL="342900" indent="-342900" eaLnBrk="0" hangingPunct="0">
              <a:spcBef>
                <a:spcPct val="20000"/>
              </a:spcBef>
            </a:pPr>
            <a:r>
              <a:rPr lang="it-IT" sz="1800" u="none">
                <a:latin typeface="Arial" charset="0"/>
              </a:rPr>
              <a:t>La famiglia ISO 14000 comprende più in particolare lo standard ISO 14001, che rappresenta l’insieme core degli standard utilizzato dalle organizzazioni per la progettazione e l’implementazione di un </a:t>
            </a:r>
            <a:r>
              <a:rPr lang="it-IT" sz="1800" b="1" u="none">
                <a:latin typeface="Arial" charset="0"/>
              </a:rPr>
              <a:t>sistema di gestione ambientale efficace</a:t>
            </a:r>
            <a:r>
              <a:rPr lang="it-IT" sz="1800" u="none">
                <a:latin typeface="Arial" charset="0"/>
              </a:rPr>
              <a:t>.</a:t>
            </a:r>
          </a:p>
          <a:p>
            <a:pPr marL="342900" indent="-342900" eaLnBrk="0" hangingPunct="0">
              <a:spcBef>
                <a:spcPct val="20000"/>
              </a:spcBef>
            </a:pPr>
            <a:endParaRPr lang="it-IT" altLang="it-IT" sz="1800" u="none">
              <a:latin typeface="Arial" charset="0"/>
            </a:endParaRPr>
          </a:p>
        </p:txBody>
      </p:sp>
      <p:pic>
        <p:nvPicPr>
          <p:cNvPr id="21508" name="Picture 4"/>
          <p:cNvPicPr>
            <a:picLocks noChangeAspect="1" noChangeArrowheads="1"/>
          </p:cNvPicPr>
          <p:nvPr/>
        </p:nvPicPr>
        <p:blipFill>
          <a:blip r:embed="rId3" cstate="print"/>
          <a:srcRect/>
          <a:stretch>
            <a:fillRect/>
          </a:stretch>
        </p:blipFill>
        <p:spPr bwMode="auto">
          <a:xfrm>
            <a:off x="5580063" y="1339850"/>
            <a:ext cx="3313112" cy="3975100"/>
          </a:xfrm>
          <a:prstGeom prst="rect">
            <a:avLst/>
          </a:prstGeom>
          <a:noFill/>
          <a:ln w="9525">
            <a:noFill/>
            <a:miter lim="800000"/>
            <a:headEnd/>
            <a:tailEnd/>
          </a:ln>
        </p:spPr>
      </p:pic>
      <p:sp>
        <p:nvSpPr>
          <p:cNvPr id="21509" name="TextBox 4"/>
          <p:cNvSpPr txBox="1">
            <a:spLocks noChangeArrowheads="1"/>
          </p:cNvSpPr>
          <p:nvPr/>
        </p:nvSpPr>
        <p:spPr bwMode="auto">
          <a:xfrm>
            <a:off x="5940425" y="5314950"/>
            <a:ext cx="2808288" cy="369888"/>
          </a:xfrm>
          <a:prstGeom prst="rect">
            <a:avLst/>
          </a:prstGeom>
          <a:noFill/>
          <a:ln w="9525">
            <a:noFill/>
            <a:miter lim="800000"/>
            <a:headEnd/>
            <a:tailEnd/>
          </a:ln>
        </p:spPr>
        <p:txBody>
          <a:bodyPr>
            <a:spAutoFit/>
          </a:bodyPr>
          <a:lstStyle/>
          <a:p>
            <a:r>
              <a:rPr lang="it-IT" sz="1800" b="1" u="none">
                <a:latin typeface="Arial" charset="0"/>
              </a:rPr>
              <a:t>Come funziona la ISO 14000?</a:t>
            </a:r>
          </a:p>
        </p:txBody>
      </p:sp>
    </p:spTree>
  </p:cSld>
  <p:clrMapOvr>
    <a:masterClrMapping/>
  </p:clrMapOvr>
  <p:transition advTm="9554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bwMode="auto">
          <a:xfrm>
            <a:off x="1600200" y="227013"/>
            <a:ext cx="7219950" cy="898525"/>
          </a:xfrm>
          <a:prstGeom prst="rect">
            <a:avLst/>
          </a:prstGeom>
          <a:noFill/>
          <a:ln>
            <a:miter lim="800000"/>
            <a:headEnd/>
            <a:tailEnd/>
          </a:ln>
        </p:spPr>
        <p:txBody>
          <a:bodyPr/>
          <a:lstStyle/>
          <a:p>
            <a:r>
              <a:rPr lang="it-IT" smtClean="0">
                <a:latin typeface="Arial" charset="0"/>
                <a:cs typeface="Arial" charset="0"/>
              </a:rPr>
              <a:t>Obiettivi di apprendimento</a:t>
            </a:r>
          </a:p>
        </p:txBody>
      </p:sp>
      <p:sp>
        <p:nvSpPr>
          <p:cNvPr id="4099" name="Rectangle 9"/>
          <p:cNvSpPr>
            <a:spLocks noChangeArrowheads="1"/>
          </p:cNvSpPr>
          <p:nvPr/>
        </p:nvSpPr>
        <p:spPr bwMode="auto">
          <a:xfrm>
            <a:off x="1619250" y="1425575"/>
            <a:ext cx="7200900" cy="3632200"/>
          </a:xfrm>
          <a:prstGeom prst="rect">
            <a:avLst/>
          </a:prstGeom>
          <a:noFill/>
          <a:ln w="9525">
            <a:noFill/>
            <a:miter lim="800000"/>
            <a:headEnd/>
            <a:tailEnd/>
          </a:ln>
        </p:spPr>
        <p:txBody>
          <a:bodyPr>
            <a:spAutoFit/>
          </a:bodyPr>
          <a:lstStyle/>
          <a:p>
            <a:pPr marL="352425" indent="-352425">
              <a:spcAft>
                <a:spcPct val="30000"/>
              </a:spcAft>
              <a:buFont typeface="Wingdings" pitchFamily="2" charset="2"/>
              <a:buChar char="q"/>
            </a:pPr>
            <a:r>
              <a:rPr lang="it-IT" sz="2000" u="none">
                <a:latin typeface="Arial" charset="0"/>
              </a:rPr>
              <a:t>Il partecipante impara a realizzare una </a:t>
            </a:r>
            <a:r>
              <a:rPr lang="it-IT" sz="2000" b="1" u="none">
                <a:latin typeface="Arial" charset="0"/>
              </a:rPr>
              <a:t>comunicazione efficace</a:t>
            </a:r>
            <a:r>
              <a:rPr lang="it-IT" sz="2000" u="none">
                <a:latin typeface="Arial" charset="0"/>
              </a:rPr>
              <a:t>.</a:t>
            </a:r>
          </a:p>
          <a:p>
            <a:pPr marL="352425" indent="-352425">
              <a:spcAft>
                <a:spcPct val="30000"/>
              </a:spcAft>
              <a:buFont typeface="Wingdings" pitchFamily="2" charset="2"/>
              <a:buChar char="q"/>
            </a:pPr>
            <a:r>
              <a:rPr lang="it-IT" sz="2000" u="none">
                <a:latin typeface="Arial" charset="0"/>
              </a:rPr>
              <a:t> Il partecipante comprende aspetti importanti legati alla </a:t>
            </a:r>
            <a:r>
              <a:rPr lang="it-IT" sz="2000" b="1" u="none">
                <a:latin typeface="Arial" charset="0"/>
              </a:rPr>
              <a:t>collaborazione multiculturale</a:t>
            </a:r>
            <a:r>
              <a:rPr lang="it-IT" sz="2000" u="none">
                <a:latin typeface="Arial" charset="0"/>
              </a:rPr>
              <a:t>.</a:t>
            </a:r>
          </a:p>
          <a:p>
            <a:pPr marL="352425" indent="-352425">
              <a:spcAft>
                <a:spcPct val="30000"/>
              </a:spcAft>
              <a:buFont typeface="Wingdings" pitchFamily="2" charset="2"/>
              <a:buChar char="q"/>
            </a:pPr>
            <a:r>
              <a:rPr lang="it-IT" sz="2000" u="none">
                <a:latin typeface="Arial" charset="0"/>
                <a:ea typeface="新細明體" pitchFamily="18" charset="-120"/>
                <a:cs typeface="新細明體" pitchFamily="18" charset="-120"/>
              </a:rPr>
              <a:t>Il partecipante impara il concetto generale di </a:t>
            </a:r>
            <a:r>
              <a:rPr lang="it-IT" sz="2000" b="1" u="none">
                <a:latin typeface="Arial" charset="0"/>
                <a:ea typeface="新細明體" pitchFamily="18" charset="-120"/>
                <a:cs typeface="新細明體" pitchFamily="18" charset="-120"/>
              </a:rPr>
              <a:t>etica degli affari</a:t>
            </a:r>
            <a:r>
              <a:rPr lang="it-IT" sz="2000" u="none">
                <a:latin typeface="Arial" charset="0"/>
                <a:ea typeface="新細明體" pitchFamily="18" charset="-120"/>
                <a:cs typeface="新細明體" pitchFamily="18" charset="-120"/>
              </a:rPr>
              <a:t>.     </a:t>
            </a:r>
            <a:endParaRPr lang="it-IT" altLang="it-IT" sz="2000" u="none">
              <a:latin typeface="Arial" charset="0"/>
            </a:endParaRPr>
          </a:p>
          <a:p>
            <a:pPr marL="352425" indent="-352425">
              <a:spcAft>
                <a:spcPct val="30000"/>
              </a:spcAft>
              <a:buFont typeface="Wingdings" pitchFamily="2" charset="2"/>
              <a:buChar char="q"/>
            </a:pPr>
            <a:r>
              <a:rPr lang="it-IT" sz="2000" u="none">
                <a:latin typeface="Arial" charset="0"/>
                <a:ea typeface="新細明體" pitchFamily="18" charset="-120"/>
              </a:rPr>
              <a:t>Il partecipante impara </a:t>
            </a:r>
            <a:r>
              <a:rPr lang="it-IT" sz="2000" b="1" u="none">
                <a:latin typeface="Arial" charset="0"/>
                <a:ea typeface="新細明體" pitchFamily="18" charset="-120"/>
              </a:rPr>
              <a:t>le leggi e le regole</a:t>
            </a:r>
            <a:r>
              <a:rPr lang="it-IT" sz="2000" u="none">
                <a:latin typeface="Arial" charset="0"/>
                <a:ea typeface="新細明體" pitchFamily="18" charset="-120"/>
              </a:rPr>
              <a:t> importanti in materia di responsabilità sociale di impresa (</a:t>
            </a:r>
            <a:r>
              <a:rPr lang="it-IT" sz="2000" b="1" u="none">
                <a:latin typeface="Arial" charset="0"/>
                <a:ea typeface="新細明體" pitchFamily="18" charset="-120"/>
              </a:rPr>
              <a:t>RSI</a:t>
            </a:r>
            <a:r>
              <a:rPr lang="it-IT" sz="2000" u="none">
                <a:latin typeface="Arial" charset="0"/>
                <a:ea typeface="新細明體" pitchFamily="18" charset="-120"/>
              </a:rPr>
              <a:t>).</a:t>
            </a:r>
            <a:endParaRPr lang="it-IT" altLang="it-IT" sz="2000" u="none">
              <a:latin typeface="Arial" charset="0"/>
            </a:endParaRPr>
          </a:p>
          <a:p>
            <a:pPr marL="352425" indent="-352425">
              <a:spcAft>
                <a:spcPct val="30000"/>
              </a:spcAft>
              <a:buFont typeface="Wingdings" pitchFamily="2" charset="2"/>
              <a:buChar char="q"/>
            </a:pPr>
            <a:r>
              <a:rPr lang="it-IT" sz="2000" u="none">
                <a:latin typeface="Arial" charset="0"/>
              </a:rPr>
              <a:t>Il partecipante comprende i potenziali </a:t>
            </a:r>
            <a:r>
              <a:rPr lang="it-IT" sz="2000" b="1" u="none">
                <a:latin typeface="Arial" charset="0"/>
              </a:rPr>
              <a:t>benefici della RSI</a:t>
            </a:r>
            <a:r>
              <a:rPr lang="it-IT" sz="2000" u="none">
                <a:latin typeface="Arial" charset="0"/>
              </a:rPr>
              <a:t>.</a:t>
            </a:r>
            <a:endParaRPr lang="it-IT" altLang="it-IT" sz="2000" b="1" u="none">
              <a:latin typeface="Arial" charset="0"/>
            </a:endParaRPr>
          </a:p>
          <a:p>
            <a:pPr marL="352425" indent="-352425">
              <a:spcAft>
                <a:spcPct val="30000"/>
              </a:spcAft>
              <a:buFont typeface="Wingdings" pitchFamily="2" charset="2"/>
              <a:buChar char="q"/>
            </a:pPr>
            <a:r>
              <a:rPr lang="it-IT" sz="2000" u="none">
                <a:latin typeface="Arial" charset="0"/>
              </a:rPr>
              <a:t>Il partecipante impara e può applicare i principi del </a:t>
            </a:r>
            <a:r>
              <a:rPr lang="it-IT" sz="2000" b="1" u="none">
                <a:latin typeface="Arial" charset="0"/>
              </a:rPr>
              <a:t>Green Business</a:t>
            </a:r>
            <a:r>
              <a:rPr lang="it-IT" sz="2000" u="none">
                <a:latin typeface="Arial" charset="0"/>
              </a:rPr>
              <a:t>.</a:t>
            </a:r>
            <a:endParaRPr lang="it-IT" altLang="it-IT" sz="2000" u="none">
              <a:latin typeface="Arial" charset="0"/>
            </a:endParaRPr>
          </a:p>
        </p:txBody>
      </p:sp>
      <p:pic>
        <p:nvPicPr>
          <p:cNvPr id="4100" name="Picture 4" descr="j0299125"/>
          <p:cNvPicPr>
            <a:picLocks noChangeAspect="1" noChangeArrowheads="1"/>
          </p:cNvPicPr>
          <p:nvPr/>
        </p:nvPicPr>
        <p:blipFill>
          <a:blip r:embed="rId3" cstate="print"/>
          <a:srcRect/>
          <a:stretch>
            <a:fillRect/>
          </a:stretch>
        </p:blipFill>
        <p:spPr bwMode="auto">
          <a:xfrm>
            <a:off x="107950" y="1601788"/>
            <a:ext cx="1114425" cy="1822450"/>
          </a:xfrm>
          <a:prstGeom prst="rect">
            <a:avLst/>
          </a:prstGeom>
          <a:noFill/>
          <a:ln w="9525">
            <a:noFill/>
            <a:miter lim="800000"/>
            <a:headEnd/>
            <a:tailEnd/>
          </a:ln>
        </p:spPr>
      </p:pic>
    </p:spTree>
  </p:cSld>
  <p:clrMapOvr>
    <a:masterClrMapping/>
  </p:clrMapOvr>
  <p:transition advTm="5936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1600200" y="230188"/>
            <a:ext cx="7219950" cy="896937"/>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Gli standard della serie ISO 14000</a:t>
            </a:r>
            <a:endParaRPr lang="it-IT" altLang="it-IT" u="none">
              <a:solidFill>
                <a:srgbClr val="000099"/>
              </a:solidFill>
              <a:latin typeface="Arial" charset="0"/>
            </a:endParaRPr>
          </a:p>
        </p:txBody>
      </p:sp>
      <p:sp>
        <p:nvSpPr>
          <p:cNvPr id="22531" name="Content Placeholder 2"/>
          <p:cNvSpPr txBox="1">
            <a:spLocks/>
          </p:cNvSpPr>
          <p:nvPr/>
        </p:nvSpPr>
        <p:spPr bwMode="auto">
          <a:xfrm>
            <a:off x="468313" y="1444625"/>
            <a:ext cx="8351837" cy="4576763"/>
          </a:xfrm>
          <a:prstGeom prst="rect">
            <a:avLst/>
          </a:prstGeom>
          <a:noFill/>
          <a:ln w="9525">
            <a:noFill/>
            <a:miter lim="800000"/>
            <a:headEnd/>
            <a:tailEnd/>
          </a:ln>
        </p:spPr>
        <p:txBody>
          <a:bodyPr/>
          <a:lstStyle/>
          <a:p>
            <a:pPr marL="342900" indent="-342900" eaLnBrk="0" hangingPunct="0">
              <a:spcBef>
                <a:spcPct val="20000"/>
              </a:spcBef>
            </a:pPr>
            <a:r>
              <a:rPr lang="it-IT" sz="1600" b="1" u="none">
                <a:latin typeface="Arial" charset="0"/>
              </a:rPr>
              <a:t>ISO 14001</a:t>
            </a:r>
            <a:r>
              <a:rPr lang="it-IT" sz="1600" u="none">
                <a:latin typeface="Arial" charset="0"/>
              </a:rPr>
              <a:t> Sistemi di gestione ambientale - Requisiti con guida per l’uso</a:t>
            </a:r>
          </a:p>
          <a:p>
            <a:pPr marL="342900" indent="-342900" eaLnBrk="0" hangingPunct="0">
              <a:spcBef>
                <a:spcPct val="20000"/>
              </a:spcBef>
            </a:pPr>
            <a:r>
              <a:rPr lang="it-IT" sz="1600" b="1" u="none">
                <a:latin typeface="Arial" charset="0"/>
              </a:rPr>
              <a:t>ISO 14004</a:t>
            </a:r>
            <a:r>
              <a:rPr lang="it-IT" sz="1600" u="none">
                <a:latin typeface="Arial" charset="0"/>
              </a:rPr>
              <a:t> Sistemi di gestione ambientale - Linee guida generali su principi, sistemi e tecniche di supporto</a:t>
            </a:r>
          </a:p>
          <a:p>
            <a:pPr marL="342900" indent="-342900" eaLnBrk="0" hangingPunct="0">
              <a:spcBef>
                <a:spcPct val="20000"/>
              </a:spcBef>
            </a:pPr>
            <a:r>
              <a:rPr lang="it-IT" sz="1600" b="1" u="none">
                <a:latin typeface="Arial" charset="0"/>
              </a:rPr>
              <a:t>ISO 14015</a:t>
            </a:r>
            <a:r>
              <a:rPr lang="it-IT" sz="1600" u="none">
                <a:latin typeface="Arial" charset="0"/>
              </a:rPr>
              <a:t> Valutazione ambientale di siti e organizzazioni</a:t>
            </a:r>
          </a:p>
          <a:p>
            <a:pPr marL="342900" indent="-342900" eaLnBrk="0" hangingPunct="0">
              <a:spcBef>
                <a:spcPct val="20000"/>
              </a:spcBef>
            </a:pPr>
            <a:r>
              <a:rPr lang="it-IT" sz="1600" b="1" u="none">
                <a:latin typeface="Arial" charset="0"/>
              </a:rPr>
              <a:t>Serie ISO 14020</a:t>
            </a:r>
            <a:r>
              <a:rPr lang="it-IT" sz="1600" u="none">
                <a:latin typeface="Arial" charset="0"/>
              </a:rPr>
              <a:t> (da 14020 a 14025) Dichiarazioni ambientali ed etichette</a:t>
            </a:r>
          </a:p>
          <a:p>
            <a:pPr marL="342900" indent="-342900" eaLnBrk="0" hangingPunct="0">
              <a:spcBef>
                <a:spcPct val="20000"/>
              </a:spcBef>
            </a:pPr>
            <a:r>
              <a:rPr lang="it-IT" sz="1600" b="1" u="none">
                <a:latin typeface="Arial" charset="0"/>
              </a:rPr>
              <a:t>ISO 14031 </a:t>
            </a:r>
            <a:r>
              <a:rPr lang="it-IT" sz="1600" u="none">
                <a:latin typeface="Arial" charset="0"/>
              </a:rPr>
              <a:t>Valutazione delle performance ambientali - Linee guida</a:t>
            </a:r>
          </a:p>
          <a:p>
            <a:pPr marL="342900" indent="-342900" eaLnBrk="0" hangingPunct="0">
              <a:spcBef>
                <a:spcPct val="20000"/>
              </a:spcBef>
            </a:pPr>
            <a:r>
              <a:rPr lang="it-IT" sz="1600" b="1" u="none">
                <a:latin typeface="Arial" charset="0"/>
              </a:rPr>
              <a:t>Serie ISO 14040</a:t>
            </a:r>
            <a:r>
              <a:rPr lang="it-IT" sz="1600" u="none">
                <a:latin typeface="Arial" charset="0"/>
              </a:rPr>
              <a:t> (da 14040 a 14049), Valutazione del ciclo di vita, discussione della pianificazione pre-produzione e della definizione degli obiettivi ambientali.</a:t>
            </a:r>
          </a:p>
          <a:p>
            <a:pPr marL="342900" indent="-342900" eaLnBrk="0" hangingPunct="0">
              <a:spcBef>
                <a:spcPct val="20000"/>
              </a:spcBef>
            </a:pPr>
            <a:r>
              <a:rPr lang="it-IT" sz="1600" b="1" u="none">
                <a:latin typeface="Arial" charset="0"/>
              </a:rPr>
              <a:t>ISO 14050</a:t>
            </a:r>
            <a:r>
              <a:rPr lang="it-IT" sz="1600" u="none">
                <a:latin typeface="Arial" charset="0"/>
              </a:rPr>
              <a:t> termini e definizioni.</a:t>
            </a:r>
          </a:p>
          <a:p>
            <a:pPr marL="342900" indent="-342900" eaLnBrk="0" hangingPunct="0">
              <a:spcBef>
                <a:spcPct val="20000"/>
              </a:spcBef>
            </a:pPr>
            <a:r>
              <a:rPr lang="it-IT" sz="1600" u="none">
                <a:latin typeface="Arial" charset="0"/>
              </a:rPr>
              <a:t>La </a:t>
            </a:r>
            <a:r>
              <a:rPr lang="it-IT" sz="1600" b="1" u="none">
                <a:latin typeface="Arial" charset="0"/>
              </a:rPr>
              <a:t>ISO 14062</a:t>
            </a:r>
            <a:r>
              <a:rPr lang="it-IT" sz="1600" u="none">
                <a:latin typeface="Arial" charset="0"/>
              </a:rPr>
              <a:t> tratta i miglioramenti degli obiettivi con impatto ambientale.</a:t>
            </a:r>
          </a:p>
          <a:p>
            <a:pPr marL="342900" indent="-342900" eaLnBrk="0" hangingPunct="0">
              <a:spcBef>
                <a:spcPct val="20000"/>
              </a:spcBef>
            </a:pPr>
            <a:r>
              <a:rPr lang="it-IT" sz="1600" b="1" u="none">
                <a:latin typeface="Arial" charset="0"/>
              </a:rPr>
              <a:t>ISO 14063 </a:t>
            </a:r>
            <a:r>
              <a:rPr lang="it-IT" sz="1600" u="none">
                <a:latin typeface="Arial" charset="0"/>
              </a:rPr>
              <a:t>Comunicazione ambientale - Linee guida ed esempi</a:t>
            </a:r>
          </a:p>
          <a:p>
            <a:pPr marL="342900" indent="-342900" eaLnBrk="0" hangingPunct="0">
              <a:spcBef>
                <a:spcPct val="20000"/>
              </a:spcBef>
            </a:pPr>
            <a:r>
              <a:rPr lang="it-IT" sz="1600" b="1" u="none">
                <a:latin typeface="Arial" charset="0"/>
              </a:rPr>
              <a:t>ISO 14064 </a:t>
            </a:r>
            <a:r>
              <a:rPr lang="it-IT" sz="1600" u="none">
                <a:latin typeface="Arial" charset="0"/>
              </a:rPr>
              <a:t>Misura, quantificazione e riduzione delle emissioni di gas a effetto serra.</a:t>
            </a:r>
          </a:p>
          <a:p>
            <a:pPr marL="342900" indent="-342900" eaLnBrk="0" hangingPunct="0">
              <a:spcBef>
                <a:spcPct val="20000"/>
              </a:spcBef>
            </a:pPr>
            <a:r>
              <a:rPr lang="it-IT" sz="1600" u="none">
                <a:latin typeface="Arial" charset="0"/>
              </a:rPr>
              <a:t>La </a:t>
            </a:r>
            <a:r>
              <a:rPr lang="it-IT" sz="1600" b="1" u="none">
                <a:latin typeface="Arial" charset="0"/>
              </a:rPr>
              <a:t>ISO 19011 </a:t>
            </a:r>
            <a:r>
              <a:rPr lang="it-IT" sz="1600" u="none">
                <a:latin typeface="Arial" charset="0"/>
              </a:rPr>
              <a:t>che specifica un protocollo di audit sia per gli standard della serie 14000 sia per quelli della serie 9000. Sostituisce la </a:t>
            </a:r>
            <a:r>
              <a:rPr lang="it-IT" sz="1600" b="1" u="none">
                <a:latin typeface="Arial" charset="0"/>
              </a:rPr>
              <a:t>ISO 14011</a:t>
            </a:r>
            <a:r>
              <a:rPr lang="it-IT" sz="1600" u="none">
                <a:latin typeface="Arial" charset="0"/>
              </a:rPr>
              <a:t> meta-valutazione - come stabilire se gli strumenti normativi previsti hanno funzionato. La 19011 è adesso il solo modo raccomandato per stabilirlo.</a:t>
            </a:r>
          </a:p>
          <a:p>
            <a:pPr marL="342900" indent="-342900" eaLnBrk="0" hangingPunct="0">
              <a:spcBef>
                <a:spcPct val="20000"/>
              </a:spcBef>
              <a:buFontTx/>
              <a:buChar char="•"/>
            </a:pPr>
            <a:endParaRPr lang="it-IT" altLang="it-IT" sz="1600" u="none">
              <a:latin typeface="Arial" charset="0"/>
            </a:endParaRPr>
          </a:p>
        </p:txBody>
      </p:sp>
    </p:spTree>
  </p:cSld>
  <p:clrMapOvr>
    <a:masterClrMapping/>
  </p:clrMapOvr>
  <p:transition advTm="9554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1600200" y="85725"/>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Green Globe</a:t>
            </a:r>
            <a:endParaRPr lang="it-IT" altLang="it-IT" b="1" u="none">
              <a:solidFill>
                <a:srgbClr val="000099"/>
              </a:solidFill>
              <a:latin typeface="Arial" charset="0"/>
            </a:endParaRPr>
          </a:p>
        </p:txBody>
      </p:sp>
      <p:sp>
        <p:nvSpPr>
          <p:cNvPr id="23555" name="Content Placeholder 2"/>
          <p:cNvSpPr txBox="1">
            <a:spLocks/>
          </p:cNvSpPr>
          <p:nvPr/>
        </p:nvSpPr>
        <p:spPr bwMode="auto">
          <a:xfrm>
            <a:off x="468313" y="1138238"/>
            <a:ext cx="8675687" cy="4738687"/>
          </a:xfrm>
          <a:prstGeom prst="rect">
            <a:avLst/>
          </a:prstGeom>
          <a:noFill/>
          <a:ln w="9525">
            <a:noFill/>
            <a:miter lim="800000"/>
            <a:headEnd/>
            <a:tailEnd/>
          </a:ln>
        </p:spPr>
        <p:txBody>
          <a:bodyPr/>
          <a:lstStyle/>
          <a:p>
            <a:pPr marL="342900" indent="-342900" eaLnBrk="0" hangingPunct="0">
              <a:spcBef>
                <a:spcPct val="20000"/>
              </a:spcBef>
            </a:pPr>
            <a:r>
              <a:rPr lang="it-IT" sz="1600" u="none">
                <a:latin typeface="Arial" charset="0"/>
              </a:rPr>
              <a:t>Green Globe si basa sul Piano Agenda 21 che è stato originariamente approvato da 182 capi di stato al Summit della Terra a Rio del 1992 e sancisce un insieme di principi per l’azione locale, di stato, nazionale e internazionale in materia di sviluppo sostenibile. Ciò ha portato all’</a:t>
            </a:r>
            <a:r>
              <a:rPr lang="it-IT" sz="1600" i="1" u="none">
                <a:latin typeface="Arial" charset="0"/>
              </a:rPr>
              <a:t>Agenda 21 per l’industria dei viaggi e del turismo:</a:t>
            </a:r>
            <a:r>
              <a:rPr lang="it-IT" sz="1600" u="none">
                <a:latin typeface="Arial" charset="0"/>
              </a:rPr>
              <a:t> </a:t>
            </a:r>
            <a:r>
              <a:rPr lang="it-IT" sz="1600" i="1" u="none">
                <a:latin typeface="Arial" charset="0"/>
              </a:rPr>
              <a:t>Verso uno sviluppo sostenibile</a:t>
            </a:r>
            <a:r>
              <a:rPr lang="it-IT" sz="1600" u="none">
                <a:latin typeface="Arial" charset="0"/>
              </a:rPr>
              <a:t>, che indicava un piano d’azione per una serie di obiettivi globali per l’industria.</a:t>
            </a:r>
          </a:p>
          <a:p>
            <a:pPr marL="342900" indent="-342900" eaLnBrk="0" hangingPunct="0">
              <a:spcBef>
                <a:spcPct val="20000"/>
              </a:spcBef>
            </a:pPr>
            <a:r>
              <a:rPr lang="it-IT" sz="1600" u="none">
                <a:latin typeface="Arial" charset="0"/>
              </a:rPr>
              <a:t>Il piano globale intendeva convertire gli obiettivi in target specifici, e indicava </a:t>
            </a:r>
            <a:r>
              <a:rPr lang="it-IT" sz="1600" b="1" u="none">
                <a:latin typeface="Arial" charset="0"/>
              </a:rPr>
              <a:t>dieci aree</a:t>
            </a:r>
            <a:r>
              <a:rPr lang="it-IT" sz="1600" u="none">
                <a:latin typeface="Arial" charset="0"/>
              </a:rPr>
              <a:t> in cui </a:t>
            </a:r>
            <a:r>
              <a:rPr lang="it-IT" sz="1600" b="1" u="none">
                <a:latin typeface="Arial" charset="0"/>
              </a:rPr>
              <a:t>potevano essere intraprese delle azioni per i viaggi e il turismo</a:t>
            </a:r>
            <a:r>
              <a:rPr lang="it-IT" sz="1600" u="none">
                <a:latin typeface="Arial" charset="0"/>
              </a:rPr>
              <a:t>, tra cui:</a:t>
            </a:r>
          </a:p>
          <a:p>
            <a:pPr marL="342900" indent="-342900" eaLnBrk="0" hangingPunct="0">
              <a:spcBef>
                <a:spcPct val="20000"/>
              </a:spcBef>
              <a:buFontTx/>
              <a:buChar char="•"/>
            </a:pPr>
            <a:r>
              <a:rPr lang="it-IT" sz="1600" u="none">
                <a:latin typeface="Arial" charset="0"/>
              </a:rPr>
              <a:t>minimizzazione dei rifiuti, riutilizzo, riciclo;</a:t>
            </a:r>
          </a:p>
          <a:p>
            <a:pPr marL="342900" indent="-342900" eaLnBrk="0" hangingPunct="0">
              <a:spcBef>
                <a:spcPct val="20000"/>
              </a:spcBef>
              <a:buFontTx/>
              <a:buChar char="•"/>
            </a:pPr>
            <a:r>
              <a:rPr lang="it-IT" sz="1600" u="none">
                <a:latin typeface="Arial" charset="0"/>
              </a:rPr>
              <a:t>Efficienza, conservazione, gestione dell’energia;</a:t>
            </a:r>
          </a:p>
          <a:p>
            <a:pPr marL="342900" indent="-342900" eaLnBrk="0" hangingPunct="0">
              <a:spcBef>
                <a:spcPct val="20000"/>
              </a:spcBef>
              <a:buFontTx/>
              <a:buChar char="•"/>
            </a:pPr>
            <a:r>
              <a:rPr lang="it-IT" sz="1600" u="none">
                <a:latin typeface="Arial" charset="0"/>
              </a:rPr>
              <a:t>Gestione delle risorse di acqua dolce;</a:t>
            </a:r>
          </a:p>
          <a:p>
            <a:pPr marL="342900" indent="-342900" eaLnBrk="0" hangingPunct="0">
              <a:spcBef>
                <a:spcPct val="20000"/>
              </a:spcBef>
              <a:buFontTx/>
              <a:buChar char="•"/>
            </a:pPr>
            <a:r>
              <a:rPr lang="it-IT" sz="1600" u="none">
                <a:latin typeface="Arial" charset="0"/>
              </a:rPr>
              <a:t>Gestione delle acque reflue;</a:t>
            </a:r>
          </a:p>
          <a:p>
            <a:pPr marL="342900" indent="-342900" eaLnBrk="0" hangingPunct="0">
              <a:spcBef>
                <a:spcPct val="20000"/>
              </a:spcBef>
              <a:buFontTx/>
              <a:buChar char="•"/>
            </a:pPr>
            <a:r>
              <a:rPr lang="it-IT" sz="1600" u="none">
                <a:latin typeface="Arial" charset="0"/>
              </a:rPr>
              <a:t>Sostanze pericolose;</a:t>
            </a:r>
          </a:p>
          <a:p>
            <a:pPr marL="342900" indent="-342900" eaLnBrk="0" hangingPunct="0">
              <a:spcBef>
                <a:spcPct val="20000"/>
              </a:spcBef>
              <a:buFontTx/>
              <a:buChar char="•"/>
            </a:pPr>
            <a:r>
              <a:rPr lang="it-IT" sz="1600" u="none">
                <a:latin typeface="Arial" charset="0"/>
              </a:rPr>
              <a:t>Trasporti;</a:t>
            </a:r>
          </a:p>
          <a:p>
            <a:pPr marL="342900" indent="-342900" eaLnBrk="0" hangingPunct="0">
              <a:spcBef>
                <a:spcPct val="20000"/>
              </a:spcBef>
              <a:buFontTx/>
              <a:buChar char="•"/>
            </a:pPr>
            <a:r>
              <a:rPr lang="it-IT" sz="1600" u="none">
                <a:latin typeface="Arial" charset="0"/>
              </a:rPr>
              <a:t>Pianificazione e gestione dell’uso del territorio;</a:t>
            </a:r>
          </a:p>
          <a:p>
            <a:pPr marL="342900" indent="-342900" eaLnBrk="0" hangingPunct="0">
              <a:spcBef>
                <a:spcPct val="20000"/>
              </a:spcBef>
              <a:buFontTx/>
              <a:buChar char="•"/>
            </a:pPr>
            <a:r>
              <a:rPr lang="it-IT" sz="1600" u="none">
                <a:latin typeface="Arial" charset="0"/>
              </a:rPr>
              <a:t>Coinvolgimento di staff, clienti, comunità nelle questioni ambientali;</a:t>
            </a:r>
          </a:p>
          <a:p>
            <a:pPr marL="342900" indent="-342900" eaLnBrk="0" hangingPunct="0">
              <a:spcBef>
                <a:spcPct val="20000"/>
              </a:spcBef>
              <a:buFontTx/>
              <a:buChar char="•"/>
            </a:pPr>
            <a:r>
              <a:rPr lang="it-IT" sz="1600" u="none">
                <a:latin typeface="Arial" charset="0"/>
              </a:rPr>
              <a:t>Design per la sostenibilità;</a:t>
            </a:r>
          </a:p>
          <a:p>
            <a:pPr marL="342900" indent="-342900" eaLnBrk="0" hangingPunct="0">
              <a:spcBef>
                <a:spcPct val="20000"/>
              </a:spcBef>
              <a:buFontTx/>
              <a:buChar char="•"/>
            </a:pPr>
            <a:r>
              <a:rPr lang="it-IT" sz="1600" u="none">
                <a:latin typeface="Arial" charset="0"/>
              </a:rPr>
              <a:t>Partenariati per uno sviluppo sostenibile e la responsabilità sociale d’impresa.</a:t>
            </a:r>
          </a:p>
          <a:p>
            <a:pPr marL="342900" indent="-342900" eaLnBrk="0" hangingPunct="0">
              <a:spcBef>
                <a:spcPct val="20000"/>
              </a:spcBef>
              <a:buFontTx/>
              <a:buChar char="•"/>
            </a:pPr>
            <a:endParaRPr lang="it-IT" altLang="it-IT" sz="1600" u="none">
              <a:latin typeface="Arial" charset="0"/>
            </a:endParaRPr>
          </a:p>
        </p:txBody>
      </p:sp>
      <p:pic>
        <p:nvPicPr>
          <p:cNvPr id="23556" name="Picture 5" descr="Green Globe International">
            <a:hlinkClick r:id="rId3"/>
          </p:cNvPr>
          <p:cNvPicPr>
            <a:picLocks noChangeAspect="1" noChangeArrowheads="1"/>
          </p:cNvPicPr>
          <p:nvPr/>
        </p:nvPicPr>
        <p:blipFill>
          <a:blip r:embed="rId4" cstate="print"/>
          <a:srcRect/>
          <a:stretch>
            <a:fillRect/>
          </a:stretch>
        </p:blipFill>
        <p:spPr bwMode="auto">
          <a:xfrm>
            <a:off x="6443663" y="3009900"/>
            <a:ext cx="1714500" cy="1714500"/>
          </a:xfrm>
          <a:prstGeom prst="rect">
            <a:avLst/>
          </a:prstGeom>
          <a:noFill/>
          <a:ln w="9525">
            <a:noFill/>
            <a:miter lim="800000"/>
            <a:headEnd/>
            <a:tailEnd/>
          </a:ln>
        </p:spPr>
      </p:pic>
    </p:spTree>
  </p:cSld>
  <p:clrMapOvr>
    <a:masterClrMapping/>
  </p:clrMapOvr>
  <p:transition advTm="9554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1600200" y="301625"/>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Lo standard GoodCorporation</a:t>
            </a:r>
            <a:endParaRPr lang="it-IT" altLang="it-IT" b="1" u="none">
              <a:solidFill>
                <a:srgbClr val="000099"/>
              </a:solidFill>
              <a:latin typeface="Arial" charset="0"/>
            </a:endParaRPr>
          </a:p>
        </p:txBody>
      </p:sp>
      <p:sp>
        <p:nvSpPr>
          <p:cNvPr id="24579" name="Content Placeholder 2"/>
          <p:cNvSpPr txBox="1">
            <a:spLocks/>
          </p:cNvSpPr>
          <p:nvPr/>
        </p:nvSpPr>
        <p:spPr bwMode="auto">
          <a:xfrm>
            <a:off x="468313" y="1124744"/>
            <a:ext cx="8135937" cy="4968081"/>
          </a:xfrm>
          <a:prstGeom prst="rect">
            <a:avLst/>
          </a:prstGeom>
          <a:noFill/>
          <a:ln w="9525">
            <a:noFill/>
            <a:miter lim="800000"/>
            <a:headEnd/>
            <a:tailEnd/>
          </a:ln>
        </p:spPr>
        <p:txBody>
          <a:bodyPr/>
          <a:lstStyle/>
          <a:p>
            <a:pPr marL="342900" indent="-342900" eaLnBrk="0" hangingPunct="0">
              <a:spcBef>
                <a:spcPct val="20000"/>
              </a:spcBef>
            </a:pPr>
            <a:r>
              <a:rPr lang="it-IT" sz="1800" u="none" dirty="0">
                <a:latin typeface="Arial" charset="0"/>
              </a:rPr>
              <a:t>Dal suo lancio (2001), oltre 130 organizzazioni sono state valutate con lo standard </a:t>
            </a:r>
            <a:r>
              <a:rPr lang="it-IT" sz="1800" u="none" dirty="0" err="1">
                <a:latin typeface="Arial" charset="0"/>
              </a:rPr>
              <a:t>GoodCorporation</a:t>
            </a:r>
            <a:r>
              <a:rPr lang="it-IT" sz="1800" u="none" dirty="0">
                <a:latin typeface="Arial" charset="0"/>
              </a:rPr>
              <a:t>, in più di 40 paesi in tutto il mondo. </a:t>
            </a:r>
          </a:p>
          <a:p>
            <a:pPr marL="342900" indent="-342900" eaLnBrk="0" hangingPunct="0">
              <a:spcBef>
                <a:spcPct val="20000"/>
              </a:spcBef>
            </a:pPr>
            <a:r>
              <a:rPr lang="it-IT" sz="1800" u="none" dirty="0">
                <a:latin typeface="Arial" charset="0"/>
              </a:rPr>
              <a:t>Lo standard </a:t>
            </a:r>
            <a:r>
              <a:rPr lang="it-IT" sz="1800" u="none" dirty="0" err="1">
                <a:latin typeface="Arial" charset="0"/>
              </a:rPr>
              <a:t>GoodCorporation</a:t>
            </a:r>
            <a:r>
              <a:rPr lang="it-IT" sz="1800" u="none" dirty="0">
                <a:latin typeface="Arial" charset="0"/>
              </a:rPr>
              <a:t> è stato sviluppato nel 2000 come conseguenza di una </a:t>
            </a:r>
            <a:r>
              <a:rPr lang="it-IT" sz="1800" b="1" i="1" u="none" dirty="0">
                <a:latin typeface="Arial" charset="0"/>
              </a:rPr>
              <a:t>crescente domanda rivolta ad aziende e organizzazioni di comportarsi in maniera trasparente e responsabile.</a:t>
            </a:r>
          </a:p>
          <a:p>
            <a:pPr marL="342900" indent="-342900" eaLnBrk="0" hangingPunct="0">
              <a:spcBef>
                <a:spcPct val="20000"/>
              </a:spcBef>
            </a:pPr>
            <a:r>
              <a:rPr lang="it-IT" sz="1800" u="none" dirty="0">
                <a:latin typeface="Arial" charset="0"/>
              </a:rPr>
              <a:t>Lo standard </a:t>
            </a:r>
            <a:r>
              <a:rPr lang="it-IT" sz="1800" u="none" dirty="0" err="1">
                <a:latin typeface="Arial" charset="0"/>
              </a:rPr>
              <a:t>GoodCorporation</a:t>
            </a:r>
            <a:r>
              <a:rPr lang="it-IT" sz="1800" u="none" dirty="0">
                <a:latin typeface="Arial" charset="0"/>
              </a:rPr>
              <a:t> copre </a:t>
            </a:r>
            <a:r>
              <a:rPr lang="it-IT" sz="1800" b="1" u="none" dirty="0">
                <a:latin typeface="Arial" charset="0"/>
              </a:rPr>
              <a:t>62 aree </a:t>
            </a:r>
            <a:r>
              <a:rPr lang="it-IT" sz="1800" u="none" dirty="0">
                <a:latin typeface="Arial" charset="0"/>
              </a:rPr>
              <a:t>di prassi gestionali, divise in </a:t>
            </a:r>
            <a:r>
              <a:rPr lang="it-IT" sz="1800" b="1" u="none" dirty="0">
                <a:latin typeface="Arial" charset="0"/>
              </a:rPr>
              <a:t>sei sezioni</a:t>
            </a:r>
            <a:r>
              <a:rPr lang="it-IT" sz="1800" u="none" dirty="0">
                <a:latin typeface="Arial" charset="0"/>
              </a:rPr>
              <a:t>:</a:t>
            </a:r>
          </a:p>
          <a:p>
            <a:pPr marL="342900" indent="-342900" eaLnBrk="0" hangingPunct="0">
              <a:spcBef>
                <a:spcPct val="20000"/>
              </a:spcBef>
              <a:buFontTx/>
              <a:buChar char="•"/>
            </a:pPr>
            <a:r>
              <a:rPr lang="it-IT" sz="1800" u="none" dirty="0">
                <a:latin typeface="Arial" charset="0"/>
              </a:rPr>
              <a:t>Dipendenti</a:t>
            </a:r>
          </a:p>
          <a:p>
            <a:pPr marL="342900" indent="-342900" eaLnBrk="0" hangingPunct="0">
              <a:spcBef>
                <a:spcPct val="20000"/>
              </a:spcBef>
              <a:buFontTx/>
              <a:buChar char="•"/>
            </a:pPr>
            <a:r>
              <a:rPr lang="it-IT" sz="1800" u="none" dirty="0">
                <a:latin typeface="Arial" charset="0"/>
              </a:rPr>
              <a:t>Clienti</a:t>
            </a:r>
          </a:p>
          <a:p>
            <a:pPr marL="342900" indent="-342900" eaLnBrk="0" hangingPunct="0">
              <a:spcBef>
                <a:spcPct val="20000"/>
              </a:spcBef>
              <a:buFontTx/>
              <a:buChar char="•"/>
            </a:pPr>
            <a:r>
              <a:rPr lang="it-IT" sz="1800" u="none" dirty="0">
                <a:latin typeface="Arial" charset="0"/>
              </a:rPr>
              <a:t>Fornitori e subappaltatori</a:t>
            </a:r>
          </a:p>
          <a:p>
            <a:pPr marL="342900" indent="-342900" eaLnBrk="0" hangingPunct="0">
              <a:spcBef>
                <a:spcPct val="20000"/>
              </a:spcBef>
              <a:buFontTx/>
              <a:buChar char="•"/>
            </a:pPr>
            <a:r>
              <a:rPr lang="it-IT" sz="1800" u="none" dirty="0">
                <a:latin typeface="Arial" charset="0"/>
              </a:rPr>
              <a:t>Comunità e ambiente</a:t>
            </a:r>
          </a:p>
          <a:p>
            <a:pPr marL="342900" indent="-342900" eaLnBrk="0" hangingPunct="0">
              <a:spcBef>
                <a:spcPct val="20000"/>
              </a:spcBef>
              <a:buFontTx/>
              <a:buChar char="•"/>
            </a:pPr>
            <a:r>
              <a:rPr lang="it-IT" sz="1800" u="none" dirty="0">
                <a:latin typeface="Arial" charset="0"/>
              </a:rPr>
              <a:t>Soci e altri finanziatori</a:t>
            </a:r>
          </a:p>
          <a:p>
            <a:pPr marL="342900" indent="-342900" eaLnBrk="0" hangingPunct="0">
              <a:spcBef>
                <a:spcPct val="20000"/>
              </a:spcBef>
              <a:buFontTx/>
              <a:buChar char="•"/>
            </a:pPr>
            <a:r>
              <a:rPr lang="it-IT" sz="1800" u="none" dirty="0">
                <a:latin typeface="Arial" charset="0"/>
              </a:rPr>
              <a:t>Impegno della gestione </a:t>
            </a:r>
          </a:p>
          <a:p>
            <a:pPr marL="342900" indent="-342900" eaLnBrk="0" hangingPunct="0">
              <a:spcBef>
                <a:spcPct val="20000"/>
              </a:spcBef>
            </a:pPr>
            <a:endParaRPr lang="it-IT" altLang="it-IT" sz="1800" u="none" dirty="0">
              <a:latin typeface="Arial" charset="0"/>
            </a:endParaRPr>
          </a:p>
        </p:txBody>
      </p:sp>
      <p:pic>
        <p:nvPicPr>
          <p:cNvPr id="24580" name="Picture 2"/>
          <p:cNvPicPr>
            <a:picLocks noChangeAspect="1" noChangeArrowheads="1"/>
          </p:cNvPicPr>
          <p:nvPr/>
        </p:nvPicPr>
        <p:blipFill>
          <a:blip r:embed="rId3" cstate="print"/>
          <a:srcRect/>
          <a:stretch>
            <a:fillRect/>
          </a:stretch>
        </p:blipFill>
        <p:spPr bwMode="auto">
          <a:xfrm>
            <a:off x="6011863" y="4017963"/>
            <a:ext cx="2476500" cy="1771650"/>
          </a:xfrm>
          <a:prstGeom prst="rect">
            <a:avLst/>
          </a:prstGeom>
          <a:noFill/>
          <a:ln w="9525">
            <a:noFill/>
            <a:miter lim="800000"/>
            <a:headEnd/>
            <a:tailEnd/>
          </a:ln>
        </p:spPr>
      </p:pic>
    </p:spTree>
  </p:cSld>
  <p:clrMapOvr>
    <a:masterClrMapping/>
  </p:clrMapOvr>
  <p:transition advTm="9554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227013"/>
            <a:ext cx="7219950" cy="898525"/>
          </a:xfrm>
          <a:prstGeom prst="rect">
            <a:avLst/>
          </a:prstGeom>
        </p:spPr>
        <p:txBody>
          <a:bodyPr/>
          <a:lstStyle>
            <a:lvl1pPr algn="ctr" rtl="0" eaLnBrk="0" fontAlgn="base" hangingPunct="0">
              <a:spcBef>
                <a:spcPct val="0"/>
              </a:spcBef>
              <a:spcAft>
                <a:spcPct val="0"/>
              </a:spcAft>
              <a:defRPr sz="28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2800">
                <a:solidFill>
                  <a:srgbClr val="000099"/>
                </a:solidFill>
                <a:latin typeface="Arial" charset="0"/>
                <a:cs typeface="Arial" charset="0"/>
              </a:defRPr>
            </a:lvl2pPr>
            <a:lvl3pPr algn="ctr" rtl="0" eaLnBrk="0" fontAlgn="base" hangingPunct="0">
              <a:spcBef>
                <a:spcPct val="0"/>
              </a:spcBef>
              <a:spcAft>
                <a:spcPct val="0"/>
              </a:spcAft>
              <a:defRPr sz="2800">
                <a:solidFill>
                  <a:srgbClr val="000099"/>
                </a:solidFill>
                <a:latin typeface="Arial" charset="0"/>
                <a:cs typeface="Arial" charset="0"/>
              </a:defRPr>
            </a:lvl3pPr>
            <a:lvl4pPr algn="ctr" rtl="0" eaLnBrk="0" fontAlgn="base" hangingPunct="0">
              <a:spcBef>
                <a:spcPct val="0"/>
              </a:spcBef>
              <a:spcAft>
                <a:spcPct val="0"/>
              </a:spcAft>
              <a:defRPr sz="2800">
                <a:solidFill>
                  <a:srgbClr val="000099"/>
                </a:solidFill>
                <a:latin typeface="Arial" charset="0"/>
                <a:cs typeface="Arial" charset="0"/>
              </a:defRPr>
            </a:lvl4pPr>
            <a:lvl5pPr algn="ctr" rtl="0" eaLnBrk="0" fontAlgn="base" hangingPunct="0">
              <a:spcBef>
                <a:spcPct val="0"/>
              </a:spcBef>
              <a:spcAft>
                <a:spcPct val="0"/>
              </a:spcAft>
              <a:defRPr sz="2800">
                <a:solidFill>
                  <a:srgbClr val="000099"/>
                </a:solidFill>
                <a:latin typeface="Arial" charset="0"/>
                <a:cs typeface="Arial" charset="0"/>
              </a:defRPr>
            </a:lvl5pPr>
            <a:lvl6pPr marL="457200" algn="ctr" rtl="0" eaLnBrk="0" fontAlgn="base" hangingPunct="0">
              <a:spcBef>
                <a:spcPct val="0"/>
              </a:spcBef>
              <a:spcAft>
                <a:spcPct val="0"/>
              </a:spcAft>
              <a:defRPr sz="2800" b="1">
                <a:solidFill>
                  <a:srgbClr val="000099"/>
                </a:solidFill>
                <a:latin typeface="Tw Cen MT" pitchFamily="34" charset="-18"/>
              </a:defRPr>
            </a:lvl6pPr>
            <a:lvl7pPr marL="914400" algn="ctr" rtl="0" eaLnBrk="0" fontAlgn="base" hangingPunct="0">
              <a:spcBef>
                <a:spcPct val="0"/>
              </a:spcBef>
              <a:spcAft>
                <a:spcPct val="0"/>
              </a:spcAft>
              <a:defRPr sz="2800" b="1">
                <a:solidFill>
                  <a:srgbClr val="000099"/>
                </a:solidFill>
                <a:latin typeface="Tw Cen MT" pitchFamily="34" charset="-18"/>
              </a:defRPr>
            </a:lvl7pPr>
            <a:lvl8pPr marL="1371600" algn="ctr" rtl="0" eaLnBrk="0" fontAlgn="base" hangingPunct="0">
              <a:spcBef>
                <a:spcPct val="0"/>
              </a:spcBef>
              <a:spcAft>
                <a:spcPct val="0"/>
              </a:spcAft>
              <a:defRPr sz="2800" b="1">
                <a:solidFill>
                  <a:srgbClr val="000099"/>
                </a:solidFill>
                <a:latin typeface="Tw Cen MT" pitchFamily="34" charset="-18"/>
              </a:defRPr>
            </a:lvl8pPr>
            <a:lvl9pPr marL="1828800" algn="ctr" rtl="0" eaLnBrk="0" fontAlgn="base" hangingPunct="0">
              <a:spcBef>
                <a:spcPct val="0"/>
              </a:spcBef>
              <a:spcAft>
                <a:spcPct val="0"/>
              </a:spcAft>
              <a:defRPr sz="2800" b="1">
                <a:solidFill>
                  <a:srgbClr val="000099"/>
                </a:solidFill>
                <a:latin typeface="Tw Cen MT" pitchFamily="34" charset="-18"/>
              </a:defRPr>
            </a:lvl9pPr>
          </a:lstStyle>
          <a:p>
            <a:pPr algn="l">
              <a:defRPr/>
            </a:pPr>
            <a:r>
              <a:rPr lang="it-IT" b="1" u="none" kern="0">
                <a:latin typeface="Arial" charset="0"/>
                <a:cs typeface="Arial" charset="0"/>
              </a:rPr>
              <a:t>Normative eco-label</a:t>
            </a:r>
          </a:p>
        </p:txBody>
      </p:sp>
      <p:sp>
        <p:nvSpPr>
          <p:cNvPr id="25603" name="Content Placeholder 2"/>
          <p:cNvSpPr txBox="1">
            <a:spLocks/>
          </p:cNvSpPr>
          <p:nvPr/>
        </p:nvSpPr>
        <p:spPr bwMode="auto">
          <a:xfrm>
            <a:off x="323850" y="981075"/>
            <a:ext cx="7416800" cy="4968875"/>
          </a:xfrm>
          <a:prstGeom prst="rect">
            <a:avLst/>
          </a:prstGeom>
          <a:noFill/>
          <a:ln w="9525">
            <a:noFill/>
            <a:miter lim="800000"/>
            <a:headEnd/>
            <a:tailEnd/>
          </a:ln>
        </p:spPr>
        <p:txBody>
          <a:bodyPr/>
          <a:lstStyle/>
          <a:p>
            <a:pPr marL="342900" indent="-342900" eaLnBrk="0" hangingPunct="0">
              <a:spcBef>
                <a:spcPct val="20000"/>
              </a:spcBef>
            </a:pPr>
            <a:r>
              <a:rPr lang="it-IT" sz="1500" b="1" i="1" u="none" dirty="0">
                <a:latin typeface="Arial" charset="0"/>
              </a:rPr>
              <a:t>L’</a:t>
            </a:r>
            <a:r>
              <a:rPr lang="it-IT" sz="1500" b="1" i="1" u="none" dirty="0" err="1">
                <a:latin typeface="Arial" charset="0"/>
              </a:rPr>
              <a:t>eco-label</a:t>
            </a:r>
            <a:r>
              <a:rPr lang="it-IT" sz="1500" b="1" i="1" u="none" dirty="0">
                <a:latin typeface="Arial" charset="0"/>
              </a:rPr>
              <a:t> dell’UE è un marchio che consente ai clienti di identificare più facilmente e scegliere prodotti green.</a:t>
            </a:r>
          </a:p>
          <a:p>
            <a:pPr marL="342900" indent="-342900" eaLnBrk="0" hangingPunct="0">
              <a:spcBef>
                <a:spcPct val="20000"/>
              </a:spcBef>
              <a:buFont typeface="Wingdings" pitchFamily="2" charset="2"/>
              <a:buChar char="q"/>
            </a:pPr>
            <a:r>
              <a:rPr lang="it-IT" sz="1500" u="none" dirty="0">
                <a:latin typeface="Arial" charset="0"/>
              </a:rPr>
              <a:t>Lo schema riconosce merci e servizi che rispettano l’ambiente premiandoli con un simbolo di qualità ambientale distintivo e facilmente riconoscibile. </a:t>
            </a:r>
            <a:endParaRPr lang="it-IT" altLang="it-IT" sz="1500" u="none" dirty="0">
              <a:latin typeface="Arial" charset="0"/>
            </a:endParaRPr>
          </a:p>
          <a:p>
            <a:pPr marL="342900" indent="-342900" eaLnBrk="0" hangingPunct="0">
              <a:spcBef>
                <a:spcPct val="20000"/>
              </a:spcBef>
              <a:buFont typeface="Wingdings" pitchFamily="2" charset="2"/>
              <a:buChar char="q"/>
            </a:pPr>
            <a:r>
              <a:rPr lang="it-IT" sz="1500" u="none" dirty="0">
                <a:latin typeface="Arial" charset="0"/>
              </a:rPr>
              <a:t>Il programma è stato formulato nel 1992 per incoraggiare le aziende a commercializzare prodotti e servizi che soddisfino gli alti standard di performance e qualità ambientale.</a:t>
            </a:r>
          </a:p>
          <a:p>
            <a:pPr marL="342900" indent="-342900" eaLnBrk="0" hangingPunct="0">
              <a:spcBef>
                <a:spcPct val="20000"/>
              </a:spcBef>
              <a:buFont typeface="Wingdings" pitchFamily="2" charset="2"/>
              <a:buChar char="q"/>
            </a:pPr>
            <a:r>
              <a:rPr lang="it-IT" sz="1500" u="none" dirty="0">
                <a:latin typeface="Arial" charset="0"/>
              </a:rPr>
              <a:t>I criteri dell’</a:t>
            </a:r>
            <a:r>
              <a:rPr lang="it-IT" sz="1500" u="none" dirty="0" err="1">
                <a:latin typeface="Arial" charset="0"/>
              </a:rPr>
              <a:t>Eco-label</a:t>
            </a:r>
            <a:r>
              <a:rPr lang="it-IT" sz="1500" u="none" dirty="0">
                <a:latin typeface="Arial" charset="0"/>
              </a:rPr>
              <a:t> europeo si basano su informazioni scientifiche condivise a livello europeo in seguito a un’ampia consultazione tra un </a:t>
            </a:r>
            <a:r>
              <a:rPr lang="it-IT" sz="1500" u="none" dirty="0" err="1">
                <a:latin typeface="Arial" charset="0"/>
              </a:rPr>
              <a:t>panel</a:t>
            </a:r>
            <a:r>
              <a:rPr lang="it-IT" sz="1500" u="none" dirty="0">
                <a:latin typeface="Arial" charset="0"/>
              </a:rPr>
              <a:t> di esperti e </a:t>
            </a:r>
            <a:r>
              <a:rPr lang="it-IT" sz="1500" u="none" dirty="0" err="1">
                <a:latin typeface="Arial" charset="0"/>
              </a:rPr>
              <a:t>stakeholder</a:t>
            </a:r>
            <a:r>
              <a:rPr lang="it-IT" sz="1500" u="none" dirty="0">
                <a:latin typeface="Arial" charset="0"/>
              </a:rPr>
              <a:t> rappresentanti l’industria, gruppi di consumatori e ONG ambientali (i criteri considerano le preoccupazioni ambientali come il consumo energetico, le sostanze tossiche, la riciclabilità e la prevenzione dei rifiuti).</a:t>
            </a:r>
          </a:p>
          <a:p>
            <a:pPr marL="342900" indent="-342900" eaLnBrk="0" hangingPunct="0">
              <a:spcBef>
                <a:spcPct val="20000"/>
              </a:spcBef>
              <a:buFont typeface="Wingdings" pitchFamily="2" charset="2"/>
              <a:buChar char="q"/>
            </a:pPr>
            <a:r>
              <a:rPr lang="it-IT" sz="1500" u="none" dirty="0">
                <a:latin typeface="Arial" charset="0"/>
              </a:rPr>
              <a:t>Prima di assegnare a un prodotto l’</a:t>
            </a:r>
            <a:r>
              <a:rPr lang="it-IT" sz="1500" u="none" dirty="0" err="1">
                <a:latin typeface="Arial" charset="0"/>
              </a:rPr>
              <a:t>Eco-label</a:t>
            </a:r>
            <a:r>
              <a:rPr lang="it-IT" sz="1500" u="none" dirty="0">
                <a:latin typeface="Arial" charset="0"/>
              </a:rPr>
              <a:t>, sono condotti degli studi sull’impatto ambientale lungo l’intero ciclo di vita - dall’estrazione delle materie prime, alla fabbricazione, distribuzione (imballaggio incluso), all’utilizzo da parte del consumatore fino allo smaltimento (approccio “dalla culla alla tomba”). Il marchio è assegnato solo in seguito a una verifica da parte di un organismo indipendente del soddisfacimento di questi elevanti standard di performance e ambientali da parte del prodotto.</a:t>
            </a:r>
          </a:p>
          <a:p>
            <a:pPr marL="342900" indent="-342900" eaLnBrk="0" hangingPunct="0">
              <a:spcBef>
                <a:spcPct val="20000"/>
              </a:spcBef>
              <a:buFontTx/>
              <a:buChar char="•"/>
            </a:pPr>
            <a:endParaRPr lang="it-IT" altLang="it-IT" sz="1500" u="none" dirty="0">
              <a:latin typeface="Arial" charset="0"/>
            </a:endParaRPr>
          </a:p>
        </p:txBody>
      </p:sp>
      <p:pic>
        <p:nvPicPr>
          <p:cNvPr id="25604" name="Picture 37" descr="EU ecolabel">
            <a:hlinkClick r:id="rId3" tooltip="EU ecolabel"/>
          </p:cNvPr>
          <p:cNvPicPr>
            <a:picLocks noChangeAspect="1" noChangeArrowheads="1"/>
          </p:cNvPicPr>
          <p:nvPr/>
        </p:nvPicPr>
        <p:blipFill>
          <a:blip r:embed="rId4" cstate="print"/>
          <a:srcRect/>
          <a:stretch>
            <a:fillRect/>
          </a:stretch>
        </p:blipFill>
        <p:spPr bwMode="auto">
          <a:xfrm>
            <a:off x="7668344" y="4293096"/>
            <a:ext cx="1296863" cy="1296863"/>
          </a:xfrm>
          <a:prstGeom prst="rect">
            <a:avLst/>
          </a:prstGeom>
          <a:noFill/>
          <a:ln w="9525">
            <a:noFill/>
            <a:miter lim="800000"/>
            <a:headEnd/>
            <a:tailEnd/>
          </a:ln>
        </p:spPr>
      </p:pic>
    </p:spTree>
  </p:cSld>
  <p:clrMapOvr>
    <a:masterClrMapping/>
  </p:clrMapOvr>
  <p:transition advTm="95543"/>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1600200" y="230188"/>
            <a:ext cx="7219950" cy="896937"/>
          </a:xfrm>
          <a:prstGeom prst="rect">
            <a:avLst/>
          </a:prstGeom>
          <a:noFill/>
          <a:ln w="9525">
            <a:noFill/>
            <a:miter lim="800000"/>
            <a:headEnd/>
            <a:tailEnd/>
          </a:ln>
        </p:spPr>
        <p:txBody>
          <a:bodyPr/>
          <a:lstStyle/>
          <a:p>
            <a:pPr algn="ctr" eaLnBrk="0" hangingPunct="0"/>
            <a:r>
              <a:rPr lang="it-IT" b="1" u="none">
                <a:solidFill>
                  <a:srgbClr val="000099"/>
                </a:solidFill>
                <a:latin typeface="Arial" charset="0"/>
                <a:ea typeface="新細明體" pitchFamily="18" charset="-120"/>
                <a:cs typeface="新細明體" pitchFamily="18" charset="-120"/>
              </a:rPr>
              <a:t>5.</a:t>
            </a:r>
            <a:r>
              <a:rPr lang="it-IT" u="none">
                <a:solidFill>
                  <a:srgbClr val="000099"/>
                </a:solidFill>
                <a:latin typeface="Arial" charset="0"/>
                <a:ea typeface="新細明體" pitchFamily="18" charset="-120"/>
                <a:cs typeface="新細明體" pitchFamily="18" charset="-120"/>
              </a:rPr>
              <a:t> </a:t>
            </a:r>
            <a:r>
              <a:rPr lang="it-IT" b="1" u="none">
                <a:solidFill>
                  <a:srgbClr val="000099"/>
                </a:solidFill>
                <a:latin typeface="Arial" charset="0"/>
                <a:ea typeface="新細明體" pitchFamily="18" charset="-120"/>
                <a:cs typeface="新細明體" pitchFamily="18" charset="-120"/>
              </a:rPr>
              <a:t>Potenziali benefici della RSI</a:t>
            </a:r>
            <a:endParaRPr lang="it-IT" altLang="it-IT" b="1" u="none">
              <a:solidFill>
                <a:srgbClr val="000099"/>
              </a:solidFill>
              <a:latin typeface="Arial" charset="0"/>
              <a:ea typeface="新細明體" pitchFamily="18" charset="-120"/>
              <a:cs typeface="新細明體" pitchFamily="18" charset="-120"/>
            </a:endParaRPr>
          </a:p>
        </p:txBody>
      </p:sp>
      <p:sp>
        <p:nvSpPr>
          <p:cNvPr id="26627" name="Content Placeholder 2"/>
          <p:cNvSpPr txBox="1">
            <a:spLocks/>
          </p:cNvSpPr>
          <p:nvPr/>
        </p:nvSpPr>
        <p:spPr bwMode="auto">
          <a:xfrm>
            <a:off x="468313" y="1444625"/>
            <a:ext cx="8351837" cy="4576763"/>
          </a:xfrm>
          <a:prstGeom prst="rect">
            <a:avLst/>
          </a:prstGeom>
          <a:noFill/>
          <a:ln w="9525">
            <a:noFill/>
            <a:miter lim="800000"/>
            <a:headEnd/>
            <a:tailEnd/>
          </a:ln>
        </p:spPr>
        <p:txBody>
          <a:bodyPr/>
          <a:lstStyle/>
          <a:p>
            <a:pPr marL="342900" indent="-342900" eaLnBrk="0" hangingPunct="0">
              <a:spcBef>
                <a:spcPct val="20000"/>
              </a:spcBef>
              <a:buFontTx/>
              <a:buChar char="•"/>
            </a:pPr>
            <a:endParaRPr lang="it-IT" altLang="it-IT" sz="1800" u="none">
              <a:latin typeface="Arial" charset="0"/>
            </a:endParaRPr>
          </a:p>
          <a:p>
            <a:pPr marL="342900" indent="-342900" eaLnBrk="0" hangingPunct="0">
              <a:spcBef>
                <a:spcPct val="20000"/>
              </a:spcBef>
              <a:buFontTx/>
              <a:buChar char="•"/>
            </a:pPr>
            <a:endParaRPr lang="it-IT" altLang="it-IT" sz="1800" u="none">
              <a:latin typeface="Arial" charset="0"/>
            </a:endParaRPr>
          </a:p>
          <a:p>
            <a:pPr marL="342900" indent="-342900" eaLnBrk="0" hangingPunct="0">
              <a:spcBef>
                <a:spcPct val="20000"/>
              </a:spcBef>
              <a:buFont typeface="Wingdings" pitchFamily="2" charset="2"/>
              <a:buChar char="q"/>
            </a:pPr>
            <a:r>
              <a:rPr lang="it-IT" sz="1800" u="none">
                <a:latin typeface="Arial" charset="0"/>
              </a:rPr>
              <a:t>La RSI offre all’</a:t>
            </a:r>
            <a:r>
              <a:rPr lang="it-IT" sz="1800" b="1" u="none">
                <a:solidFill>
                  <a:srgbClr val="FF0000"/>
                </a:solidFill>
                <a:latin typeface="Arial" charset="0"/>
              </a:rPr>
              <a:t>innovazione sociale aziendale </a:t>
            </a:r>
            <a:r>
              <a:rPr lang="it-IT" sz="1800" u="none">
                <a:latin typeface="Arial" charset="0"/>
              </a:rPr>
              <a:t>- considerando le esigenze della comunità come opportunità - </a:t>
            </a:r>
            <a:r>
              <a:rPr lang="it-IT" sz="1800" b="1" u="none">
                <a:solidFill>
                  <a:srgbClr val="FF0000"/>
                </a:solidFill>
                <a:latin typeface="Arial" charset="0"/>
              </a:rPr>
              <a:t>le opportunità di sviluppare nuove idee e dimostrare le tecnologie aziendali,</a:t>
            </a:r>
            <a:r>
              <a:rPr lang="it-IT" sz="1800" u="none">
                <a:latin typeface="Arial" charset="0"/>
              </a:rPr>
              <a:t> per scoprire e servire nuovi mercati e risolvere problemi aziendali di vecchia data.</a:t>
            </a:r>
            <a:endParaRPr lang="it-IT" altLang="it-IT" sz="1800" u="none">
              <a:latin typeface="Arial" charset="0"/>
            </a:endParaRPr>
          </a:p>
          <a:p>
            <a:pPr marL="342900" indent="-342900" eaLnBrk="0" hangingPunct="0">
              <a:spcBef>
                <a:spcPct val="20000"/>
              </a:spcBef>
              <a:buFont typeface="Wingdings" pitchFamily="2" charset="2"/>
              <a:buChar char="q"/>
            </a:pPr>
            <a:endParaRPr lang="it-IT" altLang="it-IT" sz="1800" u="none">
              <a:latin typeface="Arial" charset="0"/>
            </a:endParaRPr>
          </a:p>
          <a:p>
            <a:pPr marL="342900" indent="-342900" eaLnBrk="0" hangingPunct="0">
              <a:spcBef>
                <a:spcPct val="20000"/>
              </a:spcBef>
              <a:buFont typeface="Wingdings" pitchFamily="2" charset="2"/>
              <a:buChar char="q"/>
            </a:pPr>
            <a:r>
              <a:rPr lang="it-IT" sz="1800" u="none">
                <a:latin typeface="Arial" charset="0"/>
              </a:rPr>
              <a:t>La prossima sfida aziendale: </a:t>
            </a:r>
            <a:r>
              <a:rPr lang="it-IT" sz="1800" i="1" u="none">
                <a:latin typeface="Arial" charset="0"/>
              </a:rPr>
              <a:t>quali sono i </a:t>
            </a:r>
            <a:r>
              <a:rPr lang="it-IT" sz="1800" b="1" i="1" u="none">
                <a:solidFill>
                  <a:srgbClr val="FF0000"/>
                </a:solidFill>
                <a:latin typeface="Arial" charset="0"/>
              </a:rPr>
              <a:t>partenariati con la comunità che potrebbero creare nuove prassi di apprendimento stimolanti </a:t>
            </a:r>
            <a:r>
              <a:rPr lang="it-IT" sz="1800" i="1" u="none">
                <a:latin typeface="Arial" charset="0"/>
              </a:rPr>
              <a:t>che apporteranno alla fine vantaggi sia all’azienda che alla società?</a:t>
            </a:r>
          </a:p>
          <a:p>
            <a:pPr marL="342900" indent="-342900" eaLnBrk="0" hangingPunct="0">
              <a:spcBef>
                <a:spcPct val="20000"/>
              </a:spcBef>
              <a:buFontTx/>
              <a:buChar char="•"/>
            </a:pPr>
            <a:endParaRPr lang="it-IT" altLang="it-IT" sz="1800" u="none">
              <a:latin typeface="Arial" charset="0"/>
            </a:endParaRPr>
          </a:p>
          <a:p>
            <a:pPr marL="342900" indent="-342900" eaLnBrk="0" hangingPunct="0">
              <a:spcBef>
                <a:spcPct val="20000"/>
              </a:spcBef>
            </a:pPr>
            <a:endParaRPr lang="it-IT" altLang="it-IT" sz="1800" u="none">
              <a:latin typeface="Arial" charset="0"/>
            </a:endParaRPr>
          </a:p>
          <a:p>
            <a:pPr marL="342900" indent="-342900" eaLnBrk="0" hangingPunct="0">
              <a:spcBef>
                <a:spcPct val="20000"/>
              </a:spcBef>
            </a:pPr>
            <a:endParaRPr lang="it-IT" altLang="it-IT" sz="1800" u="none">
              <a:latin typeface="Arial" charset="0"/>
            </a:endParaRPr>
          </a:p>
        </p:txBody>
      </p:sp>
    </p:spTree>
  </p:cSld>
  <p:clrMapOvr>
    <a:masterClrMapping/>
  </p:clrMapOvr>
  <p:transition advTm="9554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Vantaggi esterni</a:t>
            </a:r>
            <a:endParaRPr lang="it-IT" altLang="it-IT" u="none">
              <a:solidFill>
                <a:srgbClr val="000099"/>
              </a:solidFill>
              <a:latin typeface="Arial" charset="0"/>
            </a:endParaRPr>
          </a:p>
        </p:txBody>
      </p:sp>
      <p:pic>
        <p:nvPicPr>
          <p:cNvPr id="27651" name="Picture 3" descr="iceberg2"/>
          <p:cNvPicPr>
            <a:picLocks noChangeAspect="1" noChangeArrowheads="1"/>
          </p:cNvPicPr>
          <p:nvPr/>
        </p:nvPicPr>
        <p:blipFill>
          <a:blip r:embed="rId3" cstate="print">
            <a:lum bright="12000"/>
          </a:blip>
          <a:srcRect/>
          <a:stretch>
            <a:fillRect/>
          </a:stretch>
        </p:blipFill>
        <p:spPr bwMode="auto">
          <a:xfrm>
            <a:off x="5645150" y="1628775"/>
            <a:ext cx="2962275" cy="3024188"/>
          </a:xfrm>
          <a:prstGeom prst="rect">
            <a:avLst/>
          </a:prstGeom>
          <a:noFill/>
          <a:ln w="9525">
            <a:noFill/>
            <a:miter lim="800000"/>
            <a:headEnd/>
            <a:tailEnd/>
          </a:ln>
        </p:spPr>
      </p:pic>
      <p:sp>
        <p:nvSpPr>
          <p:cNvPr id="6" name="Text Box 7"/>
          <p:cNvSpPr txBox="1">
            <a:spLocks noChangeArrowheads="1"/>
          </p:cNvSpPr>
          <p:nvPr/>
        </p:nvSpPr>
        <p:spPr bwMode="auto">
          <a:xfrm>
            <a:off x="539750" y="908050"/>
            <a:ext cx="4824413" cy="5041900"/>
          </a:xfrm>
          <a:prstGeom prst="rect">
            <a:avLst/>
          </a:prstGeom>
          <a:solidFill>
            <a:schemeClr val="accent2">
              <a:lumMod val="40000"/>
              <a:lumOff val="60000"/>
            </a:schemeClr>
          </a:solidFill>
          <a:ln w="9525">
            <a:solidFill>
              <a:schemeClr val="tx1"/>
            </a:solidFill>
            <a:miter lim="800000"/>
            <a:headEnd/>
            <a:tailEnd/>
          </a:ln>
        </p:spPr>
        <p:txBody>
          <a:bodyPr anchor="ctr"/>
          <a:lstStyle/>
          <a:p>
            <a:pPr eaLnBrk="0" hangingPunct="0"/>
            <a:endParaRPr lang="it-IT" altLang="it-IT" sz="2000" b="1" u="none">
              <a:latin typeface="Arial" charset="0"/>
            </a:endParaRPr>
          </a:p>
          <a:p>
            <a:pPr eaLnBrk="0" hangingPunct="0"/>
            <a:endParaRPr lang="it-IT" altLang="it-IT" sz="2000" b="1" u="none">
              <a:latin typeface="Arial" charset="0"/>
            </a:endParaRPr>
          </a:p>
          <a:p>
            <a:pPr eaLnBrk="0" hangingPunct="0">
              <a:buFont typeface="Wingdings" pitchFamily="2" charset="2"/>
              <a:buChar char="q"/>
            </a:pPr>
            <a:r>
              <a:rPr lang="it-IT" sz="1800" u="none">
                <a:latin typeface="Arial" charset="0"/>
              </a:rPr>
              <a:t>Credibilità verso gli stakeholder:  </a:t>
            </a:r>
          </a:p>
          <a:p>
            <a:pPr marL="811213" lvl="1" indent="-354013" eaLnBrk="0" hangingPunct="0">
              <a:buFont typeface="Wingdings" pitchFamily="2" charset="2"/>
              <a:buChar char="ü"/>
            </a:pPr>
            <a:r>
              <a:rPr lang="it-IT" sz="1800" u="none">
                <a:latin typeface="Arial" charset="0"/>
              </a:rPr>
              <a:t>Realizza nuovi affari</a:t>
            </a:r>
          </a:p>
          <a:p>
            <a:pPr marL="811213" lvl="1" indent="-354013" eaLnBrk="0" hangingPunct="0">
              <a:buFont typeface="Wingdings" pitchFamily="2" charset="2"/>
              <a:buChar char="ü"/>
            </a:pPr>
            <a:r>
              <a:rPr lang="it-IT" sz="1800" u="none">
                <a:latin typeface="Arial" charset="0"/>
              </a:rPr>
              <a:t>Sviluppare buoni rapporti con i clienti, i fornitori e le reti</a:t>
            </a:r>
          </a:p>
          <a:p>
            <a:pPr marL="811213" lvl="1" indent="-354013" eaLnBrk="0" hangingPunct="0">
              <a:buFont typeface="Wingdings" pitchFamily="2" charset="2"/>
              <a:buChar char="ü"/>
            </a:pPr>
            <a:r>
              <a:rPr lang="it-IT" sz="1800" u="none">
                <a:latin typeface="Arial" charset="0"/>
              </a:rPr>
              <a:t>Vantaggio competitivo</a:t>
            </a:r>
          </a:p>
          <a:p>
            <a:pPr eaLnBrk="0" hangingPunct="0"/>
            <a:endParaRPr lang="it-IT" altLang="it-IT" sz="1800" u="none">
              <a:latin typeface="Arial" charset="0"/>
            </a:endParaRPr>
          </a:p>
          <a:p>
            <a:pPr eaLnBrk="0" hangingPunct="0">
              <a:buFont typeface="Wingdings" pitchFamily="2" charset="2"/>
              <a:buChar char="q"/>
            </a:pPr>
            <a:r>
              <a:rPr lang="it-IT" sz="1800" u="none">
                <a:latin typeface="Arial" charset="0"/>
              </a:rPr>
              <a:t>Dimostrare la leadership dell’azienda:</a:t>
            </a:r>
          </a:p>
          <a:p>
            <a:pPr marL="811213" lvl="1" indent="-354013" eaLnBrk="0" hangingPunct="0">
              <a:buFont typeface="Wingdings" pitchFamily="2" charset="2"/>
              <a:buChar char="ü"/>
            </a:pPr>
            <a:r>
              <a:rPr lang="it-IT" sz="1800" u="none">
                <a:latin typeface="Arial" charset="0"/>
              </a:rPr>
              <a:t>Migliorare la vostra reputazione e posizione</a:t>
            </a:r>
          </a:p>
          <a:p>
            <a:pPr marL="811213" lvl="1" indent="-354013" eaLnBrk="0" hangingPunct="0">
              <a:buFont typeface="Wingdings" pitchFamily="2" charset="2"/>
              <a:buChar char="ü"/>
            </a:pPr>
            <a:r>
              <a:rPr lang="it-IT" sz="1800" u="none">
                <a:latin typeface="Arial" charset="0"/>
              </a:rPr>
              <a:t>Promuovere un modello di business etico, sostenibile</a:t>
            </a:r>
          </a:p>
          <a:p>
            <a:pPr marL="811213" lvl="1" indent="-354013" eaLnBrk="0" hangingPunct="0"/>
            <a:endParaRPr lang="it-IT" altLang="it-IT" sz="1800" u="none">
              <a:latin typeface="Arial" charset="0"/>
            </a:endParaRPr>
          </a:p>
          <a:p>
            <a:pPr eaLnBrk="0" hangingPunct="0">
              <a:buFont typeface="Wingdings" pitchFamily="2" charset="2"/>
              <a:buChar char="q"/>
            </a:pPr>
            <a:r>
              <a:rPr lang="it-IT" sz="1800" u="none">
                <a:latin typeface="Arial" charset="0"/>
              </a:rPr>
              <a:t>Informazioni </a:t>
            </a:r>
            <a:r>
              <a:rPr lang="it-IT" altLang="it-IT" sz="1800" u="none">
                <a:latin typeface="Arial" charset="0"/>
              </a:rPr>
              <a:t/>
            </a:r>
            <a:br>
              <a:rPr lang="it-IT" altLang="it-IT" sz="1800" u="none">
                <a:latin typeface="Arial" charset="0"/>
              </a:rPr>
            </a:br>
            <a:r>
              <a:rPr lang="it-IT" sz="1800" u="none">
                <a:latin typeface="Arial" charset="0"/>
              </a:rPr>
              <a:t>per il settore finanziario:</a:t>
            </a:r>
          </a:p>
          <a:p>
            <a:pPr marL="811213" lvl="1" indent="-354013" eaLnBrk="0" hangingPunct="0">
              <a:buFont typeface="Wingdings" pitchFamily="2" charset="2"/>
              <a:buChar char="ü"/>
            </a:pPr>
            <a:r>
              <a:rPr lang="it-IT" sz="1800" u="none">
                <a:latin typeface="Arial" charset="0"/>
              </a:rPr>
              <a:t>Risparmiare soldi e risorse naturali</a:t>
            </a:r>
          </a:p>
          <a:p>
            <a:pPr marL="811213" lvl="1" indent="-354013" eaLnBrk="0" hangingPunct="0">
              <a:buFont typeface="Wingdings" pitchFamily="2" charset="2"/>
              <a:buChar char="ü"/>
            </a:pPr>
            <a:r>
              <a:rPr lang="it-IT" sz="1800" u="none">
                <a:latin typeface="Arial" charset="0"/>
              </a:rPr>
              <a:t>Fornire accesso alle opportunità di finanziamento e investimento</a:t>
            </a:r>
            <a:endParaRPr lang="it-IT" altLang="it-IT" sz="2000" u="none">
              <a:latin typeface="Arial" charset="0"/>
            </a:endParaRPr>
          </a:p>
          <a:p>
            <a:pPr eaLnBrk="0" hangingPunct="0"/>
            <a:endParaRPr lang="it-IT" altLang="it-IT" sz="2000" b="1" u="none">
              <a:latin typeface="Arial" charset="0"/>
            </a:endParaRPr>
          </a:p>
        </p:txBody>
      </p:sp>
    </p:spTree>
  </p:cSld>
  <p:clrMapOvr>
    <a:masterClrMapping/>
  </p:clrMapOvr>
  <p:transition advTm="9554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Vantaggi esterni (segue)</a:t>
            </a:r>
            <a:endParaRPr lang="it-IT" altLang="it-IT" u="none">
              <a:solidFill>
                <a:srgbClr val="000099"/>
              </a:solidFill>
              <a:latin typeface="Arial" charset="0"/>
            </a:endParaRPr>
          </a:p>
        </p:txBody>
      </p:sp>
      <p:pic>
        <p:nvPicPr>
          <p:cNvPr id="28675" name="Picture 3" descr="iceberg2"/>
          <p:cNvPicPr>
            <a:picLocks noChangeAspect="1" noChangeArrowheads="1"/>
          </p:cNvPicPr>
          <p:nvPr/>
        </p:nvPicPr>
        <p:blipFill>
          <a:blip r:embed="rId3" cstate="print">
            <a:lum bright="12000"/>
          </a:blip>
          <a:srcRect/>
          <a:stretch>
            <a:fillRect/>
          </a:stretch>
        </p:blipFill>
        <p:spPr bwMode="auto">
          <a:xfrm>
            <a:off x="5645150" y="1628775"/>
            <a:ext cx="2962275" cy="3024188"/>
          </a:xfrm>
          <a:prstGeom prst="rect">
            <a:avLst/>
          </a:prstGeom>
          <a:noFill/>
          <a:ln w="9525">
            <a:noFill/>
            <a:miter lim="800000"/>
            <a:headEnd/>
            <a:tailEnd/>
          </a:ln>
        </p:spPr>
      </p:pic>
      <p:sp>
        <p:nvSpPr>
          <p:cNvPr id="6" name="Text Box 7"/>
          <p:cNvSpPr txBox="1">
            <a:spLocks noChangeArrowheads="1"/>
          </p:cNvSpPr>
          <p:nvPr/>
        </p:nvSpPr>
        <p:spPr bwMode="auto">
          <a:xfrm>
            <a:off x="539750" y="908050"/>
            <a:ext cx="4824413" cy="5041900"/>
          </a:xfrm>
          <a:prstGeom prst="rect">
            <a:avLst/>
          </a:prstGeom>
          <a:solidFill>
            <a:schemeClr val="accent2">
              <a:lumMod val="40000"/>
              <a:lumOff val="60000"/>
            </a:schemeClr>
          </a:solidFill>
          <a:ln w="9525">
            <a:solidFill>
              <a:schemeClr val="tx1"/>
            </a:solidFill>
            <a:miter lim="800000"/>
            <a:headEnd/>
            <a:tailEnd/>
          </a:ln>
        </p:spPr>
        <p:txBody>
          <a:bodyPr anchor="ctr"/>
          <a:lstStyle/>
          <a:p>
            <a:pPr eaLnBrk="0" hangingPunct="0"/>
            <a:endParaRPr lang="it-IT" altLang="it-IT" sz="2000" b="1" u="none">
              <a:latin typeface="Arial" charset="0"/>
            </a:endParaRPr>
          </a:p>
          <a:p>
            <a:pPr eaLnBrk="0" hangingPunct="0"/>
            <a:endParaRPr lang="it-IT" altLang="it-IT" sz="2000" b="1" u="none">
              <a:latin typeface="Arial" charset="0"/>
            </a:endParaRPr>
          </a:p>
          <a:p>
            <a:pPr eaLnBrk="0" hangingPunct="0">
              <a:buFont typeface="Wingdings" pitchFamily="2" charset="2"/>
              <a:buChar char="q"/>
            </a:pPr>
            <a:r>
              <a:rPr lang="it-IT" sz="1800" u="none">
                <a:latin typeface="Arial" charset="0"/>
              </a:rPr>
              <a:t>Credibilità verso gli stakeholder:  </a:t>
            </a:r>
          </a:p>
          <a:p>
            <a:pPr marL="811213" lvl="1" indent="-354013" eaLnBrk="0" hangingPunct="0">
              <a:buFont typeface="Wingdings" pitchFamily="2" charset="2"/>
              <a:buChar char="ü"/>
            </a:pPr>
            <a:r>
              <a:rPr lang="it-IT" sz="1800" u="none">
                <a:latin typeface="Arial" charset="0"/>
              </a:rPr>
              <a:t>Realizza nuovi affari</a:t>
            </a:r>
          </a:p>
          <a:p>
            <a:pPr marL="811213" lvl="1" indent="-354013" eaLnBrk="0" hangingPunct="0">
              <a:buFont typeface="Wingdings" pitchFamily="2" charset="2"/>
              <a:buChar char="ü"/>
            </a:pPr>
            <a:r>
              <a:rPr lang="it-IT" sz="1800" u="none">
                <a:latin typeface="Arial" charset="0"/>
              </a:rPr>
              <a:t>Sviluppare buoni rapporti con i clienti, i fornitori e le reti</a:t>
            </a:r>
          </a:p>
          <a:p>
            <a:pPr marL="811213" lvl="1" indent="-354013" eaLnBrk="0" hangingPunct="0">
              <a:buFont typeface="Wingdings" pitchFamily="2" charset="2"/>
              <a:buChar char="ü"/>
            </a:pPr>
            <a:r>
              <a:rPr lang="it-IT" sz="1800" u="none">
                <a:latin typeface="Arial" charset="0"/>
              </a:rPr>
              <a:t>Vantaggio competitivo</a:t>
            </a:r>
          </a:p>
          <a:p>
            <a:pPr eaLnBrk="0" hangingPunct="0"/>
            <a:endParaRPr lang="it-IT" altLang="it-IT" sz="1800" u="none">
              <a:latin typeface="Arial" charset="0"/>
            </a:endParaRPr>
          </a:p>
          <a:p>
            <a:pPr eaLnBrk="0" hangingPunct="0">
              <a:buFont typeface="Wingdings" pitchFamily="2" charset="2"/>
              <a:buChar char="q"/>
            </a:pPr>
            <a:r>
              <a:rPr lang="it-IT" sz="1800" u="none">
                <a:latin typeface="Arial" charset="0"/>
              </a:rPr>
              <a:t>Dimostra la leadership dell’azienda:</a:t>
            </a:r>
          </a:p>
          <a:p>
            <a:pPr marL="811213" lvl="1" indent="-354013" eaLnBrk="0" hangingPunct="0">
              <a:buFont typeface="Wingdings" pitchFamily="2" charset="2"/>
              <a:buChar char="ü"/>
            </a:pPr>
            <a:r>
              <a:rPr lang="it-IT" sz="1800" u="none">
                <a:latin typeface="Arial" charset="0"/>
              </a:rPr>
              <a:t>Migliora la vostra reputazione e posizione</a:t>
            </a:r>
          </a:p>
          <a:p>
            <a:pPr marL="811213" lvl="1" indent="-354013" eaLnBrk="0" hangingPunct="0">
              <a:buFont typeface="Wingdings" pitchFamily="2" charset="2"/>
              <a:buChar char="ü"/>
            </a:pPr>
            <a:r>
              <a:rPr lang="it-IT" sz="1800" u="none">
                <a:latin typeface="Arial" charset="0"/>
              </a:rPr>
              <a:t>Promuove un modello di business etico, sostenibile</a:t>
            </a:r>
          </a:p>
          <a:p>
            <a:pPr marL="811213" lvl="1" indent="-354013" eaLnBrk="0" hangingPunct="0"/>
            <a:endParaRPr lang="it-IT" altLang="it-IT" sz="1800" u="none">
              <a:latin typeface="Arial" charset="0"/>
            </a:endParaRPr>
          </a:p>
          <a:p>
            <a:pPr eaLnBrk="0" hangingPunct="0">
              <a:buFont typeface="Wingdings" pitchFamily="2" charset="2"/>
              <a:buChar char="q"/>
            </a:pPr>
            <a:r>
              <a:rPr lang="it-IT" sz="1800" u="none">
                <a:latin typeface="Arial" charset="0"/>
              </a:rPr>
              <a:t>Informazioni </a:t>
            </a:r>
            <a:r>
              <a:rPr lang="it-IT" altLang="it-IT" sz="1800" u="none">
                <a:latin typeface="Arial" charset="0"/>
              </a:rPr>
              <a:t/>
            </a:r>
            <a:br>
              <a:rPr lang="it-IT" altLang="it-IT" sz="1800" u="none">
                <a:latin typeface="Arial" charset="0"/>
              </a:rPr>
            </a:br>
            <a:r>
              <a:rPr lang="it-IT" sz="1800" u="none">
                <a:latin typeface="Arial" charset="0"/>
              </a:rPr>
              <a:t>per il settore finanziario:</a:t>
            </a:r>
          </a:p>
          <a:p>
            <a:pPr marL="811213" lvl="1" indent="-354013" eaLnBrk="0" hangingPunct="0">
              <a:buFont typeface="Wingdings" pitchFamily="2" charset="2"/>
              <a:buChar char="ü"/>
            </a:pPr>
            <a:r>
              <a:rPr lang="it-IT" sz="1800" u="none">
                <a:latin typeface="Arial" charset="0"/>
              </a:rPr>
              <a:t>Risparmiare soldi e risorse naturali</a:t>
            </a:r>
          </a:p>
          <a:p>
            <a:pPr marL="811213" lvl="1" indent="-354013" eaLnBrk="0" hangingPunct="0">
              <a:buFont typeface="Wingdings" pitchFamily="2" charset="2"/>
              <a:buChar char="ü"/>
            </a:pPr>
            <a:r>
              <a:rPr lang="it-IT" sz="1800" u="none">
                <a:latin typeface="Arial" charset="0"/>
              </a:rPr>
              <a:t>Fornire accesso alle opportunità di finanziamento e investimento</a:t>
            </a:r>
            <a:endParaRPr lang="it-IT" altLang="it-IT" sz="2000" u="none">
              <a:latin typeface="Arial" charset="0"/>
            </a:endParaRPr>
          </a:p>
          <a:p>
            <a:pPr eaLnBrk="0" hangingPunct="0"/>
            <a:endParaRPr lang="it-IT" altLang="it-IT" sz="2000" b="1" u="none">
              <a:latin typeface="Arial" charset="0"/>
            </a:endParaRPr>
          </a:p>
        </p:txBody>
      </p:sp>
    </p:spTree>
  </p:cSld>
  <p:clrMapOvr>
    <a:masterClrMapping/>
  </p:clrMapOvr>
  <p:transition advTm="9554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0"/>
            <a:ext cx="7219950" cy="896938"/>
          </a:xfrm>
          <a:prstGeom prst="rect">
            <a:avLst/>
          </a:prstGeom>
        </p:spPr>
        <p:txBody>
          <a:bodyPr/>
          <a:lstStyle>
            <a:lvl1pPr algn="ctr" rtl="0" eaLnBrk="0" fontAlgn="base" hangingPunct="0">
              <a:spcBef>
                <a:spcPct val="0"/>
              </a:spcBef>
              <a:spcAft>
                <a:spcPct val="0"/>
              </a:spcAft>
              <a:defRPr sz="28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2800">
                <a:solidFill>
                  <a:srgbClr val="000099"/>
                </a:solidFill>
                <a:latin typeface="Arial" charset="0"/>
                <a:cs typeface="Arial" charset="0"/>
              </a:defRPr>
            </a:lvl2pPr>
            <a:lvl3pPr algn="ctr" rtl="0" eaLnBrk="0" fontAlgn="base" hangingPunct="0">
              <a:spcBef>
                <a:spcPct val="0"/>
              </a:spcBef>
              <a:spcAft>
                <a:spcPct val="0"/>
              </a:spcAft>
              <a:defRPr sz="2800">
                <a:solidFill>
                  <a:srgbClr val="000099"/>
                </a:solidFill>
                <a:latin typeface="Arial" charset="0"/>
                <a:cs typeface="Arial" charset="0"/>
              </a:defRPr>
            </a:lvl3pPr>
            <a:lvl4pPr algn="ctr" rtl="0" eaLnBrk="0" fontAlgn="base" hangingPunct="0">
              <a:spcBef>
                <a:spcPct val="0"/>
              </a:spcBef>
              <a:spcAft>
                <a:spcPct val="0"/>
              </a:spcAft>
              <a:defRPr sz="2800">
                <a:solidFill>
                  <a:srgbClr val="000099"/>
                </a:solidFill>
                <a:latin typeface="Arial" charset="0"/>
                <a:cs typeface="Arial" charset="0"/>
              </a:defRPr>
            </a:lvl4pPr>
            <a:lvl5pPr algn="ctr" rtl="0" eaLnBrk="0" fontAlgn="base" hangingPunct="0">
              <a:spcBef>
                <a:spcPct val="0"/>
              </a:spcBef>
              <a:spcAft>
                <a:spcPct val="0"/>
              </a:spcAft>
              <a:defRPr sz="2800">
                <a:solidFill>
                  <a:srgbClr val="000099"/>
                </a:solidFill>
                <a:latin typeface="Arial" charset="0"/>
                <a:cs typeface="Arial" charset="0"/>
              </a:defRPr>
            </a:lvl5pPr>
            <a:lvl6pPr marL="457200" algn="ctr" rtl="0" eaLnBrk="0" fontAlgn="base" hangingPunct="0">
              <a:spcBef>
                <a:spcPct val="0"/>
              </a:spcBef>
              <a:spcAft>
                <a:spcPct val="0"/>
              </a:spcAft>
              <a:defRPr sz="2800" b="1">
                <a:solidFill>
                  <a:srgbClr val="000099"/>
                </a:solidFill>
                <a:latin typeface="Tw Cen MT" pitchFamily="34" charset="-18"/>
              </a:defRPr>
            </a:lvl6pPr>
            <a:lvl7pPr marL="914400" algn="ctr" rtl="0" eaLnBrk="0" fontAlgn="base" hangingPunct="0">
              <a:spcBef>
                <a:spcPct val="0"/>
              </a:spcBef>
              <a:spcAft>
                <a:spcPct val="0"/>
              </a:spcAft>
              <a:defRPr sz="2800" b="1">
                <a:solidFill>
                  <a:srgbClr val="000099"/>
                </a:solidFill>
                <a:latin typeface="Tw Cen MT" pitchFamily="34" charset="-18"/>
              </a:defRPr>
            </a:lvl7pPr>
            <a:lvl8pPr marL="1371600" algn="ctr" rtl="0" eaLnBrk="0" fontAlgn="base" hangingPunct="0">
              <a:spcBef>
                <a:spcPct val="0"/>
              </a:spcBef>
              <a:spcAft>
                <a:spcPct val="0"/>
              </a:spcAft>
              <a:defRPr sz="2800" b="1">
                <a:solidFill>
                  <a:srgbClr val="000099"/>
                </a:solidFill>
                <a:latin typeface="Tw Cen MT" pitchFamily="34" charset="-18"/>
              </a:defRPr>
            </a:lvl8pPr>
            <a:lvl9pPr marL="1828800" algn="ctr" rtl="0" eaLnBrk="0" fontAlgn="base" hangingPunct="0">
              <a:spcBef>
                <a:spcPct val="0"/>
              </a:spcBef>
              <a:spcAft>
                <a:spcPct val="0"/>
              </a:spcAft>
              <a:defRPr sz="2800" b="1">
                <a:solidFill>
                  <a:srgbClr val="000099"/>
                </a:solidFill>
                <a:latin typeface="Tw Cen MT" pitchFamily="34" charset="-18"/>
              </a:defRPr>
            </a:lvl9pPr>
          </a:lstStyle>
          <a:p>
            <a:pPr algn="l">
              <a:defRPr/>
            </a:pPr>
            <a:r>
              <a:rPr lang="it-IT" b="1" u="none" kern="0">
                <a:latin typeface="Arial" charset="0"/>
                <a:cs typeface="Arial" charset="0"/>
              </a:rPr>
              <a:t>Vantaggi interni</a:t>
            </a:r>
          </a:p>
        </p:txBody>
      </p:sp>
      <p:pic>
        <p:nvPicPr>
          <p:cNvPr id="29699" name="Picture 4" descr="iceberg3"/>
          <p:cNvPicPr>
            <a:picLocks noChangeAspect="1" noChangeArrowheads="1"/>
          </p:cNvPicPr>
          <p:nvPr/>
        </p:nvPicPr>
        <p:blipFill>
          <a:blip r:embed="rId3" cstate="print"/>
          <a:srcRect t="1051"/>
          <a:stretch>
            <a:fillRect/>
          </a:stretch>
        </p:blipFill>
        <p:spPr bwMode="auto">
          <a:xfrm>
            <a:off x="5940152" y="2353764"/>
            <a:ext cx="3203848" cy="2443662"/>
          </a:xfrm>
          <a:prstGeom prst="rect">
            <a:avLst/>
          </a:prstGeom>
          <a:noFill/>
          <a:ln w="12700">
            <a:noFill/>
            <a:miter lim="800000"/>
            <a:headEnd/>
            <a:tailEnd/>
          </a:ln>
        </p:spPr>
      </p:pic>
      <p:sp>
        <p:nvSpPr>
          <p:cNvPr id="6" name="Rectangle 3"/>
          <p:cNvSpPr txBox="1">
            <a:spLocks noChangeArrowheads="1"/>
          </p:cNvSpPr>
          <p:nvPr/>
        </p:nvSpPr>
        <p:spPr bwMode="auto">
          <a:xfrm>
            <a:off x="323528" y="1052736"/>
            <a:ext cx="5616624" cy="4905151"/>
          </a:xfrm>
          <a:prstGeom prst="rect">
            <a:avLst/>
          </a:prstGeom>
          <a:solidFill>
            <a:schemeClr val="accent2">
              <a:lumMod val="40000"/>
              <a:lumOff val="60000"/>
            </a:schemeClr>
          </a:solidFill>
          <a:ln w="9525">
            <a:noFill/>
            <a:miter lim="800000"/>
            <a:headEnd/>
            <a:tailEnd/>
          </a:ln>
        </p:spPr>
        <p:txBody>
          <a:bodyPr/>
          <a:lstStyle/>
          <a:p>
            <a:pPr marL="342900" indent="-342900" eaLnBrk="0" hangingPunct="0">
              <a:lnSpc>
                <a:spcPct val="70000"/>
              </a:lnSpc>
              <a:spcBef>
                <a:spcPct val="20000"/>
              </a:spcBef>
              <a:buFontTx/>
              <a:buChar char="•"/>
            </a:pPr>
            <a:endParaRPr lang="it-IT" altLang="it-IT" sz="1800" u="none" dirty="0">
              <a:latin typeface="Arial" charset="0"/>
            </a:endParaRPr>
          </a:p>
          <a:p>
            <a:pPr marL="342900" indent="-342900" eaLnBrk="0" hangingPunct="0">
              <a:lnSpc>
                <a:spcPct val="70000"/>
              </a:lnSpc>
              <a:spcBef>
                <a:spcPct val="20000"/>
              </a:spcBef>
              <a:buFont typeface="Wingdings" pitchFamily="2" charset="2"/>
              <a:buChar char="q"/>
            </a:pPr>
            <a:r>
              <a:rPr lang="it-IT" sz="1800" u="none" dirty="0">
                <a:latin typeface="Arial" charset="0"/>
              </a:rPr>
              <a:t>Sensibilizza</a:t>
            </a:r>
            <a:endParaRPr lang="it-IT" altLang="it-IT" sz="1800" u="none" dirty="0">
              <a:latin typeface="Arial" charset="0"/>
            </a:endParaRPr>
          </a:p>
          <a:p>
            <a:pPr marL="342900" indent="-342900" eaLnBrk="0" hangingPunct="0">
              <a:lnSpc>
                <a:spcPct val="70000"/>
              </a:lnSpc>
              <a:spcBef>
                <a:spcPct val="20000"/>
              </a:spcBef>
              <a:buFont typeface="Wingdings" pitchFamily="2" charset="2"/>
              <a:buChar char="q"/>
            </a:pPr>
            <a:endParaRPr lang="it-IT" altLang="it-IT" sz="1800" u="none" dirty="0">
              <a:latin typeface="Arial" charset="0"/>
            </a:endParaRPr>
          </a:p>
          <a:p>
            <a:pPr marL="342900" indent="-342900" eaLnBrk="0" hangingPunct="0">
              <a:lnSpc>
                <a:spcPct val="70000"/>
              </a:lnSpc>
              <a:spcBef>
                <a:spcPct val="20000"/>
              </a:spcBef>
              <a:buFont typeface="Wingdings" pitchFamily="2" charset="2"/>
              <a:buChar char="q"/>
            </a:pPr>
            <a:r>
              <a:rPr lang="it-IT" sz="1800" u="none" dirty="0">
                <a:latin typeface="Arial" charset="0"/>
              </a:rPr>
              <a:t>Incrementa la motivazione e la lealtà dei dipendenti</a:t>
            </a:r>
          </a:p>
          <a:p>
            <a:pPr marL="342900" indent="-342900" eaLnBrk="0" hangingPunct="0">
              <a:lnSpc>
                <a:spcPct val="70000"/>
              </a:lnSpc>
              <a:spcBef>
                <a:spcPct val="20000"/>
              </a:spcBef>
              <a:buFont typeface="Wingdings" pitchFamily="2" charset="2"/>
              <a:buChar char="q"/>
            </a:pPr>
            <a:endParaRPr lang="it-IT" altLang="it-IT" sz="1800" u="none" dirty="0">
              <a:latin typeface="Arial" charset="0"/>
            </a:endParaRPr>
          </a:p>
          <a:p>
            <a:pPr marL="342900" indent="-342900" eaLnBrk="0" hangingPunct="0">
              <a:lnSpc>
                <a:spcPct val="70000"/>
              </a:lnSpc>
              <a:spcBef>
                <a:spcPct val="20000"/>
              </a:spcBef>
              <a:buFont typeface="Wingdings" pitchFamily="2" charset="2"/>
              <a:buChar char="q"/>
            </a:pPr>
            <a:r>
              <a:rPr lang="it-IT" sz="1800" u="none" dirty="0">
                <a:latin typeface="Arial" charset="0"/>
              </a:rPr>
              <a:t>Stimola la valutazione delle prassi esistenti</a:t>
            </a:r>
          </a:p>
          <a:p>
            <a:pPr marL="1143000" lvl="2" indent="-228600" eaLnBrk="0" hangingPunct="0">
              <a:lnSpc>
                <a:spcPct val="70000"/>
              </a:lnSpc>
              <a:spcBef>
                <a:spcPct val="20000"/>
              </a:spcBef>
              <a:buFont typeface="Wingdings" pitchFamily="2" charset="2"/>
              <a:buChar char="ü"/>
            </a:pPr>
            <a:r>
              <a:rPr lang="it-IT" sz="1800" u="none" dirty="0">
                <a:latin typeface="Arial" charset="0"/>
              </a:rPr>
              <a:t>Processi di miglioramento continuo</a:t>
            </a:r>
            <a:endParaRPr lang="it-IT" altLang="it-IT" sz="1800" u="none" dirty="0">
              <a:latin typeface="Arial" charset="0"/>
            </a:endParaRPr>
          </a:p>
          <a:p>
            <a:pPr marL="342900" indent="-342900" eaLnBrk="0" hangingPunct="0">
              <a:lnSpc>
                <a:spcPct val="70000"/>
              </a:lnSpc>
              <a:spcBef>
                <a:spcPct val="20000"/>
              </a:spcBef>
              <a:buFontTx/>
              <a:buChar char="•"/>
            </a:pPr>
            <a:endParaRPr lang="it-IT" altLang="it-IT" sz="1800" u="none" dirty="0">
              <a:latin typeface="Arial" charset="0"/>
            </a:endParaRPr>
          </a:p>
          <a:p>
            <a:pPr marL="342900" indent="-342900" eaLnBrk="0" hangingPunct="0">
              <a:lnSpc>
                <a:spcPct val="70000"/>
              </a:lnSpc>
              <a:spcBef>
                <a:spcPct val="20000"/>
              </a:spcBef>
              <a:buFont typeface="Wingdings" pitchFamily="2" charset="2"/>
              <a:buChar char="q"/>
            </a:pPr>
            <a:r>
              <a:rPr lang="it-IT" sz="1800" u="none" dirty="0">
                <a:latin typeface="Arial" charset="0"/>
              </a:rPr>
              <a:t>Individua le informazioni ai fini del </a:t>
            </a:r>
            <a:r>
              <a:rPr lang="it-IT" sz="1800" u="none" dirty="0" err="1">
                <a:latin typeface="Arial" charset="0"/>
              </a:rPr>
              <a:t>benchmarking</a:t>
            </a:r>
            <a:endParaRPr lang="it-IT" sz="1800" u="none" dirty="0">
              <a:latin typeface="Arial" charset="0"/>
            </a:endParaRPr>
          </a:p>
          <a:p>
            <a:pPr marL="342900" indent="-342900" eaLnBrk="0" hangingPunct="0">
              <a:lnSpc>
                <a:spcPct val="70000"/>
              </a:lnSpc>
              <a:spcBef>
                <a:spcPct val="20000"/>
              </a:spcBef>
              <a:buFont typeface="Wingdings" pitchFamily="2" charset="2"/>
              <a:buChar char="q"/>
            </a:pPr>
            <a:endParaRPr lang="it-IT" altLang="it-IT" sz="1800" u="none" dirty="0">
              <a:latin typeface="Arial" charset="0"/>
            </a:endParaRPr>
          </a:p>
          <a:p>
            <a:pPr marL="342900" indent="-342900" eaLnBrk="0" hangingPunct="0">
              <a:lnSpc>
                <a:spcPct val="70000"/>
              </a:lnSpc>
              <a:spcBef>
                <a:spcPct val="20000"/>
              </a:spcBef>
              <a:buFont typeface="Wingdings" pitchFamily="2" charset="2"/>
              <a:buChar char="q"/>
            </a:pPr>
            <a:r>
              <a:rPr lang="it-IT" sz="1800" u="none" dirty="0">
                <a:latin typeface="Arial" charset="0"/>
              </a:rPr>
              <a:t>Fornisce informazioni gestionali (aggiuntive)</a:t>
            </a:r>
          </a:p>
          <a:p>
            <a:pPr marL="1143000" lvl="2" indent="-228600" eaLnBrk="0" hangingPunct="0">
              <a:lnSpc>
                <a:spcPct val="70000"/>
              </a:lnSpc>
              <a:spcBef>
                <a:spcPct val="20000"/>
              </a:spcBef>
              <a:buFont typeface="Wingdings" pitchFamily="2" charset="2"/>
              <a:buChar char="ü"/>
            </a:pPr>
            <a:r>
              <a:rPr lang="it-IT" sz="1800" u="none" dirty="0">
                <a:latin typeface="Arial" charset="0"/>
              </a:rPr>
              <a:t>Allineamento di vision e prassi</a:t>
            </a:r>
          </a:p>
          <a:p>
            <a:pPr marL="342900" indent="-342900" eaLnBrk="0" hangingPunct="0">
              <a:lnSpc>
                <a:spcPct val="70000"/>
              </a:lnSpc>
              <a:spcBef>
                <a:spcPct val="20000"/>
              </a:spcBef>
              <a:buFontTx/>
              <a:buChar char="•"/>
            </a:pPr>
            <a:endParaRPr lang="it-IT" altLang="it-IT" sz="1800" u="none" dirty="0">
              <a:latin typeface="Arial" charset="0"/>
            </a:endParaRPr>
          </a:p>
          <a:p>
            <a:pPr marL="342900" indent="-342900" eaLnBrk="0" hangingPunct="0">
              <a:lnSpc>
                <a:spcPct val="70000"/>
              </a:lnSpc>
              <a:spcBef>
                <a:spcPct val="20000"/>
              </a:spcBef>
              <a:buFont typeface="Wingdings" pitchFamily="2" charset="2"/>
              <a:buChar char="q"/>
            </a:pPr>
            <a:r>
              <a:rPr lang="it-IT" sz="1800" u="none" dirty="0">
                <a:latin typeface="Arial" charset="0"/>
              </a:rPr>
              <a:t>Contribuire al raggiungimento di obiettivi/target delle politiche ambientali interne (ad es. ambienti di lavoro sostenibili) </a:t>
            </a:r>
            <a:endParaRPr lang="it-IT" altLang="it-IT" sz="1800" u="none" dirty="0">
              <a:latin typeface="Arial" charset="0"/>
            </a:endParaRPr>
          </a:p>
          <a:p>
            <a:pPr marL="342900" indent="-342900" eaLnBrk="0" hangingPunct="0">
              <a:lnSpc>
                <a:spcPct val="70000"/>
              </a:lnSpc>
              <a:spcBef>
                <a:spcPct val="20000"/>
              </a:spcBef>
              <a:buFont typeface="Wingdings" pitchFamily="2" charset="2"/>
              <a:buChar char="q"/>
            </a:pPr>
            <a:endParaRPr lang="it-IT" altLang="it-IT" sz="1800" u="none" dirty="0">
              <a:latin typeface="Arial" charset="0"/>
            </a:endParaRPr>
          </a:p>
          <a:p>
            <a:pPr marL="342900" indent="-342900" eaLnBrk="0" hangingPunct="0">
              <a:lnSpc>
                <a:spcPct val="70000"/>
              </a:lnSpc>
              <a:spcBef>
                <a:spcPct val="20000"/>
              </a:spcBef>
              <a:buFont typeface="Wingdings" pitchFamily="2" charset="2"/>
              <a:buChar char="q"/>
            </a:pPr>
            <a:r>
              <a:rPr lang="it-IT" sz="1800" u="none" dirty="0">
                <a:latin typeface="Arial" charset="0"/>
              </a:rPr>
              <a:t>Fornisce il punto di partenza per lo sviluppo della strategia sfruttando le potenzialità interne</a:t>
            </a:r>
            <a:endParaRPr lang="it-IT" altLang="it-IT" sz="1800" u="none" dirty="0">
              <a:latin typeface="Arial" charset="0"/>
            </a:endParaRPr>
          </a:p>
        </p:txBody>
      </p:sp>
    </p:spTree>
  </p:cSld>
  <p:clrMapOvr>
    <a:masterClrMapping/>
  </p:clrMapOvr>
  <p:transition advTm="95543"/>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1600200" y="4445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Politiche per la riduzione dell’impatto ambientale della vostra azienda</a:t>
            </a:r>
            <a:endParaRPr lang="it-IT" altLang="it-IT" u="none">
              <a:solidFill>
                <a:srgbClr val="000099"/>
              </a:solidFill>
              <a:latin typeface="Arial" charset="0"/>
            </a:endParaRPr>
          </a:p>
        </p:txBody>
      </p:sp>
      <p:sp>
        <p:nvSpPr>
          <p:cNvPr id="5" name="Content Placeholder 2"/>
          <p:cNvSpPr txBox="1">
            <a:spLocks/>
          </p:cNvSpPr>
          <p:nvPr/>
        </p:nvSpPr>
        <p:spPr>
          <a:xfrm>
            <a:off x="468313" y="1474788"/>
            <a:ext cx="5688012" cy="4114452"/>
          </a:xfrm>
          <a:prstGeom prst="rect">
            <a:avLst/>
          </a:prstGeom>
          <a:solidFill>
            <a:schemeClr val="accent2">
              <a:lumMod val="40000"/>
              <a:lumOff val="60000"/>
            </a:schemeClr>
          </a:solidFill>
        </p:spPr>
        <p:txBody>
          <a:bodyPr/>
          <a:lstStyle/>
          <a:p>
            <a:pPr marL="342900" indent="-342900" eaLnBrk="0" hangingPunct="0">
              <a:spcBef>
                <a:spcPct val="20000"/>
              </a:spcBef>
              <a:buFont typeface="Tw Cen MT" pitchFamily="34" charset="0"/>
              <a:buAutoNum type="arabicPeriod"/>
            </a:pPr>
            <a:r>
              <a:rPr lang="it-IT" sz="1800" u="none" dirty="0">
                <a:latin typeface="Arial" charset="0"/>
              </a:rPr>
              <a:t>Creare prodotti riciclabili</a:t>
            </a:r>
          </a:p>
          <a:p>
            <a:pPr marL="342900" indent="-342900" eaLnBrk="0" hangingPunct="0">
              <a:spcBef>
                <a:spcPct val="20000"/>
              </a:spcBef>
              <a:buFont typeface="Tw Cen MT" pitchFamily="34" charset="0"/>
              <a:buAutoNum type="arabicPeriod"/>
            </a:pPr>
            <a:r>
              <a:rPr lang="it-IT" sz="1800" u="none" dirty="0">
                <a:latin typeface="Arial" charset="0"/>
              </a:rPr>
              <a:t>Utilizzare fonti sostenibili (ad es. materiali riciclati e legno sostenibile)</a:t>
            </a:r>
          </a:p>
          <a:p>
            <a:pPr marL="342900" indent="-342900" eaLnBrk="0" hangingPunct="0">
              <a:spcBef>
                <a:spcPct val="20000"/>
              </a:spcBef>
              <a:buFont typeface="Tw Cen MT" pitchFamily="34" charset="0"/>
              <a:buAutoNum type="arabicPeriod"/>
            </a:pPr>
            <a:r>
              <a:rPr lang="it-IT" sz="1800" u="none" dirty="0">
                <a:latin typeface="Arial" charset="0"/>
              </a:rPr>
              <a:t>Minimizzare gli imballi</a:t>
            </a:r>
          </a:p>
          <a:p>
            <a:pPr marL="342900" indent="-342900" eaLnBrk="0" hangingPunct="0">
              <a:spcBef>
                <a:spcPct val="20000"/>
              </a:spcBef>
              <a:buFont typeface="Tw Cen MT" pitchFamily="34" charset="0"/>
              <a:buAutoNum type="arabicPeriod"/>
            </a:pPr>
            <a:r>
              <a:rPr lang="it-IT" sz="1800" u="none" dirty="0">
                <a:latin typeface="Arial" charset="0"/>
              </a:rPr>
              <a:t>Acquistare in loco per ridurre i costi di carburante</a:t>
            </a:r>
          </a:p>
          <a:p>
            <a:pPr marL="342900" indent="-342900" eaLnBrk="0" hangingPunct="0">
              <a:spcBef>
                <a:spcPct val="20000"/>
              </a:spcBef>
              <a:buFont typeface="Tw Cen MT" pitchFamily="34" charset="0"/>
              <a:buAutoNum type="arabicPeriod"/>
            </a:pPr>
            <a:r>
              <a:rPr lang="it-IT" sz="1800" u="none" dirty="0">
                <a:latin typeface="Arial" charset="0"/>
              </a:rPr>
              <a:t>Creare una rete di distribuzione efficiente (a risparmio di carburante)</a:t>
            </a:r>
          </a:p>
          <a:p>
            <a:pPr marL="342900" indent="-342900" eaLnBrk="0" hangingPunct="0">
              <a:spcBef>
                <a:spcPct val="20000"/>
              </a:spcBef>
              <a:buFont typeface="Tw Cen MT" pitchFamily="34" charset="0"/>
              <a:buAutoNum type="arabicPeriod"/>
            </a:pPr>
            <a:r>
              <a:rPr lang="it-IT" sz="1800" u="none" dirty="0">
                <a:latin typeface="Arial" charset="0"/>
              </a:rPr>
              <a:t>Lavorare con fornitori e distributori che intraprendono delle azioni per minimizzare il loro impatto ambientale</a:t>
            </a:r>
          </a:p>
          <a:p>
            <a:pPr marL="342900" indent="-342900" eaLnBrk="0" hangingPunct="0">
              <a:spcBef>
                <a:spcPct val="20000"/>
              </a:spcBef>
              <a:buFont typeface="Tw Cen MT" pitchFamily="34" charset="0"/>
              <a:buAutoNum type="arabicPeriod"/>
            </a:pPr>
            <a:r>
              <a:rPr lang="it-IT" sz="1800" u="none" dirty="0">
                <a:latin typeface="Arial" charset="0"/>
              </a:rPr>
              <a:t>Lavorare con fornitori che promuovono il commercio etico come la vendita di prodotti che tutelano la concorrenza</a:t>
            </a:r>
            <a:endParaRPr lang="it-IT" altLang="it-IT" sz="1800" u="none" dirty="0">
              <a:latin typeface="Arial" charset="0"/>
            </a:endParaRPr>
          </a:p>
          <a:p>
            <a:pPr marL="342900" indent="-342900" eaLnBrk="0" hangingPunct="0">
              <a:spcBef>
                <a:spcPct val="20000"/>
              </a:spcBef>
            </a:pPr>
            <a:endParaRPr lang="it-IT" altLang="it-IT" sz="1800" u="none" dirty="0">
              <a:latin typeface="Arial" charset="0"/>
            </a:endParaRPr>
          </a:p>
        </p:txBody>
      </p:sp>
      <p:pic>
        <p:nvPicPr>
          <p:cNvPr id="30724" name="Picture 4"/>
          <p:cNvPicPr>
            <a:picLocks noChangeAspect="1" noChangeArrowheads="1"/>
          </p:cNvPicPr>
          <p:nvPr/>
        </p:nvPicPr>
        <p:blipFill>
          <a:blip r:embed="rId3" cstate="print"/>
          <a:srcRect/>
          <a:stretch>
            <a:fillRect/>
          </a:stretch>
        </p:blipFill>
        <p:spPr bwMode="auto">
          <a:xfrm>
            <a:off x="6430963" y="2105025"/>
            <a:ext cx="2389187" cy="1728788"/>
          </a:xfrm>
          <a:prstGeom prst="rect">
            <a:avLst/>
          </a:prstGeom>
          <a:noFill/>
          <a:ln w="9525">
            <a:noFill/>
            <a:round/>
            <a:headEnd/>
            <a:tailEnd/>
          </a:ln>
        </p:spPr>
      </p:pic>
    </p:spTree>
  </p:cSld>
  <p:clrMapOvr>
    <a:masterClrMapping/>
  </p:clrMapOvr>
  <p:transition advTm="95543"/>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ea typeface="新細明體" pitchFamily="18" charset="-120"/>
                <a:cs typeface="新細明體" pitchFamily="18" charset="-120"/>
              </a:rPr>
              <a:t>6. </a:t>
            </a:r>
            <a:r>
              <a:rPr lang="it-IT" b="1" u="none">
                <a:solidFill>
                  <a:srgbClr val="FF0000"/>
                </a:solidFill>
                <a:latin typeface="Arial" charset="0"/>
                <a:ea typeface="新細明體" pitchFamily="18" charset="-120"/>
                <a:cs typeface="新細明體" pitchFamily="18" charset="-120"/>
              </a:rPr>
              <a:t>Principi</a:t>
            </a:r>
            <a:r>
              <a:rPr lang="it-IT" b="1" u="none">
                <a:solidFill>
                  <a:srgbClr val="000099"/>
                </a:solidFill>
                <a:latin typeface="Arial" charset="0"/>
                <a:ea typeface="新細明體" pitchFamily="18" charset="-120"/>
                <a:cs typeface="新細明體" pitchFamily="18" charset="-120"/>
              </a:rPr>
              <a:t> del Green Business</a:t>
            </a:r>
            <a:endParaRPr lang="it-IT" altLang="it-IT" b="1" u="none">
              <a:solidFill>
                <a:srgbClr val="000099"/>
              </a:solidFill>
              <a:latin typeface="Arial" charset="0"/>
              <a:ea typeface="新細明體" pitchFamily="18" charset="-120"/>
              <a:cs typeface="新細明體" pitchFamily="18" charset="-120"/>
            </a:endParaRPr>
          </a:p>
        </p:txBody>
      </p:sp>
      <p:sp>
        <p:nvSpPr>
          <p:cNvPr id="31747" name="Content Placeholder 2"/>
          <p:cNvSpPr txBox="1">
            <a:spLocks/>
          </p:cNvSpPr>
          <p:nvPr/>
        </p:nvSpPr>
        <p:spPr bwMode="auto">
          <a:xfrm>
            <a:off x="468313" y="1214438"/>
            <a:ext cx="8135937" cy="4576762"/>
          </a:xfrm>
          <a:prstGeom prst="rect">
            <a:avLst/>
          </a:prstGeom>
          <a:noFill/>
          <a:ln w="9525">
            <a:noFill/>
            <a:miter lim="800000"/>
            <a:headEnd/>
            <a:tailEnd/>
          </a:ln>
        </p:spPr>
        <p:txBody>
          <a:bodyPr/>
          <a:lstStyle/>
          <a:p>
            <a:pPr marL="342900" indent="-342900" eaLnBrk="0" hangingPunct="0">
              <a:spcBef>
                <a:spcPct val="20000"/>
              </a:spcBef>
            </a:pPr>
            <a:r>
              <a:rPr lang="it-IT" sz="1800" b="1" u="none">
                <a:latin typeface="Arial" charset="0"/>
              </a:rPr>
              <a:t>Il green business </a:t>
            </a:r>
            <a:r>
              <a:rPr lang="it-IT" sz="1800" u="none">
                <a:latin typeface="Arial" charset="0"/>
              </a:rPr>
              <a:t>o </a:t>
            </a:r>
            <a:r>
              <a:rPr lang="it-IT" sz="1800" b="1" u="none">
                <a:latin typeface="Arial" charset="0"/>
              </a:rPr>
              <a:t>azienda sostenibile </a:t>
            </a:r>
            <a:r>
              <a:rPr lang="it-IT" sz="1800" u="none">
                <a:latin typeface="Arial" charset="0"/>
              </a:rPr>
              <a:t>sono concetti correlati a un’azienda che non ha impatti negativi sull’ambiente globale o locale, la comunità, la società o l’economia - un'azienda che si impegna a rispettare la triplice bottom line (persone, pianeta e profitto). </a:t>
            </a:r>
            <a:endParaRPr lang="it-IT" altLang="it-IT" sz="1800" u="none">
              <a:latin typeface="Arial" charset="0"/>
            </a:endParaRPr>
          </a:p>
          <a:p>
            <a:pPr marL="342900" indent="-342900" eaLnBrk="0" hangingPunct="0">
              <a:spcBef>
                <a:spcPct val="20000"/>
              </a:spcBef>
            </a:pPr>
            <a:r>
              <a:rPr lang="it-IT" sz="1800" u="none">
                <a:latin typeface="Arial" charset="0"/>
              </a:rPr>
              <a:t>Spesso, le aziende sostenibili dispongono di politiche progressive ambientali e in materia di diritti umani. </a:t>
            </a:r>
            <a:endParaRPr lang="it-IT" altLang="it-IT" sz="1800" u="none">
              <a:latin typeface="Arial" charset="0"/>
            </a:endParaRPr>
          </a:p>
          <a:p>
            <a:pPr marL="342900" indent="-342900" eaLnBrk="0" hangingPunct="0">
              <a:spcBef>
                <a:spcPct val="20000"/>
              </a:spcBef>
            </a:pPr>
            <a:r>
              <a:rPr lang="it-IT" sz="1800" u="none">
                <a:latin typeface="Arial" charset="0"/>
              </a:rPr>
              <a:t>In genere, un’azienda è descritta come green se rispetta i seguenti </a:t>
            </a:r>
            <a:r>
              <a:rPr lang="it-IT" sz="1800" b="1" u="none">
                <a:latin typeface="Arial" charset="0"/>
              </a:rPr>
              <a:t>quattro criteri</a:t>
            </a:r>
            <a:r>
              <a:rPr lang="it-IT" sz="1800" u="none">
                <a:latin typeface="Arial" charset="0"/>
              </a:rPr>
              <a:t>:</a:t>
            </a:r>
          </a:p>
          <a:p>
            <a:pPr marL="342900" indent="-342900" eaLnBrk="0" hangingPunct="0">
              <a:spcBef>
                <a:spcPct val="20000"/>
              </a:spcBef>
              <a:buFont typeface="Wingdings" pitchFamily="2" charset="2"/>
              <a:buChar char="q"/>
            </a:pPr>
            <a:r>
              <a:rPr lang="it-IT" sz="1800" u="none">
                <a:latin typeface="Arial" charset="0"/>
              </a:rPr>
              <a:t>Incorpora i principi della sostenibilità in ciascuna della decisioni aziendali.</a:t>
            </a:r>
          </a:p>
          <a:p>
            <a:pPr marL="342900" indent="-342900" eaLnBrk="0" hangingPunct="0">
              <a:spcBef>
                <a:spcPct val="20000"/>
              </a:spcBef>
              <a:buFont typeface="Wingdings" pitchFamily="2" charset="2"/>
              <a:buChar char="q"/>
            </a:pPr>
            <a:r>
              <a:rPr lang="it-IT" sz="1800" u="none">
                <a:latin typeface="Arial" charset="0"/>
              </a:rPr>
              <a:t>Fornisce prodotti o servizi eco-compatibili che sostituiscono la domanda di prodotti e/o servizi non green.</a:t>
            </a:r>
            <a:endParaRPr lang="it-IT" altLang="it-IT" sz="1800" u="none" baseline="30000">
              <a:latin typeface="Arial" charset="0"/>
            </a:endParaRPr>
          </a:p>
          <a:p>
            <a:pPr marL="342900" indent="-342900" eaLnBrk="0" hangingPunct="0">
              <a:spcBef>
                <a:spcPct val="20000"/>
              </a:spcBef>
              <a:buFont typeface="Wingdings" pitchFamily="2" charset="2"/>
              <a:buChar char="q"/>
            </a:pPr>
            <a:r>
              <a:rPr lang="it-IT" sz="1800" u="none">
                <a:latin typeface="Arial" charset="0"/>
              </a:rPr>
              <a:t>È più green della concorrenza tradizionale.</a:t>
            </a:r>
          </a:p>
          <a:p>
            <a:pPr marL="342900" indent="-342900" eaLnBrk="0" hangingPunct="0">
              <a:spcBef>
                <a:spcPct val="20000"/>
              </a:spcBef>
              <a:buFont typeface="Wingdings" pitchFamily="2" charset="2"/>
              <a:buChar char="q"/>
            </a:pPr>
            <a:r>
              <a:rPr lang="it-IT" sz="1800" u="none">
                <a:latin typeface="Arial" charset="0"/>
              </a:rPr>
              <a:t>Ha profuso un impegno permanente per i principi ambientali nelle operazioni ambientali.</a:t>
            </a:r>
          </a:p>
          <a:p>
            <a:pPr marL="342900" indent="-342900" eaLnBrk="0" hangingPunct="0">
              <a:spcBef>
                <a:spcPct val="20000"/>
              </a:spcBef>
              <a:buFontTx/>
              <a:buChar char="•"/>
            </a:pPr>
            <a:endParaRPr lang="it-IT" altLang="it-IT" sz="1800" u="none">
              <a:latin typeface="Arial" charset="0"/>
            </a:endParaRPr>
          </a:p>
        </p:txBody>
      </p:sp>
    </p:spTree>
  </p:cSld>
  <p:clrMapOvr>
    <a:masterClrMapping/>
  </p:clrMapOvr>
  <p:transition advTm="9554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468313" y="1214438"/>
            <a:ext cx="7704137" cy="4576762"/>
          </a:xfrm>
          <a:prstGeom prst="rect">
            <a:avLst/>
          </a:prstGeom>
          <a:noFill/>
          <a:ln w="9525">
            <a:noFill/>
            <a:miter lim="800000"/>
            <a:headEnd/>
            <a:tailEnd/>
          </a:ln>
        </p:spPr>
        <p:txBody>
          <a:bodyPr/>
          <a:lstStyle/>
          <a:p>
            <a:pPr marL="342900" indent="-342900" eaLnBrk="0" hangingPunct="0">
              <a:spcBef>
                <a:spcPct val="20000"/>
              </a:spcBef>
            </a:pPr>
            <a:r>
              <a:rPr lang="it-IT" sz="1800" u="none">
                <a:latin typeface="Arial" charset="0"/>
              </a:rPr>
              <a:t>Il </a:t>
            </a:r>
            <a:r>
              <a:rPr lang="it-IT" sz="1800" b="1" u="none">
                <a:latin typeface="Arial" charset="0"/>
              </a:rPr>
              <a:t>successo</a:t>
            </a:r>
            <a:r>
              <a:rPr lang="it-IT" sz="1800" u="none">
                <a:latin typeface="Arial" charset="0"/>
              </a:rPr>
              <a:t> degli imprenditori dipende dalla </a:t>
            </a:r>
            <a:r>
              <a:rPr lang="it-IT" sz="1800" b="1" u="none">
                <a:solidFill>
                  <a:srgbClr val="FF0000"/>
                </a:solidFill>
                <a:latin typeface="Arial" charset="0"/>
              </a:rPr>
              <a:t>capacità di interagire e comprendere </a:t>
            </a:r>
            <a:r>
              <a:rPr lang="it-IT" sz="1800" u="none">
                <a:latin typeface="Arial" charset="0"/>
              </a:rPr>
              <a:t>il mondo degli affari e gli attori/partner di tutte le categorie.</a:t>
            </a:r>
            <a:endParaRPr lang="it-IT" altLang="it-IT" sz="1800" u="none">
              <a:latin typeface="Arial" charset="0"/>
            </a:endParaRPr>
          </a:p>
          <a:p>
            <a:pPr marL="342900" indent="-342900" eaLnBrk="0" hangingPunct="0">
              <a:spcBef>
                <a:spcPct val="20000"/>
              </a:spcBef>
            </a:pPr>
            <a:r>
              <a:rPr lang="it-IT" sz="1800" u="none">
                <a:latin typeface="Arial" charset="0"/>
              </a:rPr>
              <a:t>Con la comunicazione/</a:t>
            </a:r>
            <a:r>
              <a:rPr lang="it-IT" sz="1800" b="1" u="none">
                <a:latin typeface="Arial" charset="0"/>
              </a:rPr>
              <a:t>scambio di informazioni</a:t>
            </a:r>
            <a:r>
              <a:rPr lang="it-IT" sz="1800" u="none">
                <a:latin typeface="Arial" charset="0"/>
              </a:rPr>
              <a:t> le persone sono in grado di:</a:t>
            </a:r>
            <a:endParaRPr lang="it-IT" altLang="it-IT" sz="1800" b="1" u="none">
              <a:latin typeface="Arial" charset="0"/>
            </a:endParaRPr>
          </a:p>
          <a:p>
            <a:pPr marL="742950" lvl="1" indent="-285750" eaLnBrk="0" hangingPunct="0">
              <a:spcBef>
                <a:spcPct val="20000"/>
              </a:spcBef>
              <a:buFont typeface="Tw Cen MT" pitchFamily="34" charset="0"/>
              <a:buChar char="–"/>
            </a:pPr>
            <a:r>
              <a:rPr lang="it-IT" sz="1800" b="1" u="none">
                <a:solidFill>
                  <a:srgbClr val="FF0000"/>
                </a:solidFill>
                <a:latin typeface="Arial" charset="0"/>
              </a:rPr>
              <a:t>Costruire fiducia;</a:t>
            </a:r>
          </a:p>
          <a:p>
            <a:pPr marL="742950" lvl="1" indent="-285750" eaLnBrk="0" hangingPunct="0">
              <a:spcBef>
                <a:spcPct val="20000"/>
              </a:spcBef>
              <a:buFont typeface="Tw Cen MT" pitchFamily="34" charset="0"/>
              <a:buChar char="–"/>
            </a:pPr>
            <a:r>
              <a:rPr lang="it-IT" sz="1800" b="1" u="none">
                <a:solidFill>
                  <a:srgbClr val="FF0000"/>
                </a:solidFill>
                <a:latin typeface="Arial" charset="0"/>
              </a:rPr>
              <a:t>Allineare la propria azione;</a:t>
            </a:r>
          </a:p>
          <a:p>
            <a:pPr marL="742950" lvl="1" indent="-285750" eaLnBrk="0" hangingPunct="0">
              <a:spcBef>
                <a:spcPct val="20000"/>
              </a:spcBef>
              <a:buFont typeface="Tw Cen MT" pitchFamily="34" charset="0"/>
              <a:buChar char="–"/>
            </a:pPr>
            <a:r>
              <a:rPr lang="it-IT" sz="1800" b="1" u="none">
                <a:solidFill>
                  <a:srgbClr val="FF0000"/>
                </a:solidFill>
                <a:latin typeface="Arial" charset="0"/>
              </a:rPr>
              <a:t>Eseguire piani strategici;</a:t>
            </a:r>
          </a:p>
          <a:p>
            <a:pPr marL="742950" lvl="1" indent="-285750" eaLnBrk="0" hangingPunct="0">
              <a:spcBef>
                <a:spcPct val="20000"/>
              </a:spcBef>
              <a:buFont typeface="Tw Cen MT" pitchFamily="34" charset="0"/>
              <a:buChar char="–"/>
            </a:pPr>
            <a:r>
              <a:rPr lang="it-IT" sz="1800" b="1" u="none">
                <a:solidFill>
                  <a:srgbClr val="FF0000"/>
                </a:solidFill>
                <a:latin typeface="Arial" charset="0"/>
              </a:rPr>
              <a:t>Raggiungere i risultati desiderati.</a:t>
            </a:r>
            <a:endParaRPr lang="it-IT" altLang="it-IT" sz="1800" u="none">
              <a:solidFill>
                <a:srgbClr val="FF0000"/>
              </a:solidFill>
              <a:latin typeface="Arial" charset="0"/>
            </a:endParaRPr>
          </a:p>
          <a:p>
            <a:pPr marL="742950" lvl="1" indent="-285750" eaLnBrk="0" hangingPunct="0">
              <a:spcBef>
                <a:spcPct val="20000"/>
              </a:spcBef>
              <a:buFont typeface="Tw Cen MT" pitchFamily="34" charset="0"/>
              <a:buNone/>
            </a:pPr>
            <a:endParaRPr lang="it-IT" altLang="it-IT" sz="1800" b="1" u="none">
              <a:solidFill>
                <a:srgbClr val="FF0000"/>
              </a:solidFill>
              <a:latin typeface="Arial" charset="0"/>
            </a:endParaRPr>
          </a:p>
          <a:p>
            <a:pPr marL="742950" lvl="1" indent="-285750" eaLnBrk="0" hangingPunct="0">
              <a:spcBef>
                <a:spcPct val="20000"/>
              </a:spcBef>
              <a:buFont typeface="Tw Cen MT" pitchFamily="34" charset="0"/>
              <a:buNone/>
            </a:pPr>
            <a:r>
              <a:rPr lang="it-IT" sz="1800" b="1" u="none">
                <a:solidFill>
                  <a:srgbClr val="FF0000"/>
                </a:solidFill>
                <a:latin typeface="Arial" charset="0"/>
              </a:rPr>
              <a:t>RISULTATO EFFICACE = </a:t>
            </a:r>
            <a:r>
              <a:rPr lang="it-IT" sz="1800" b="1" u="none">
                <a:latin typeface="Arial" charset="0"/>
              </a:rPr>
              <a:t>rapporti di lavoro e personali sani</a:t>
            </a:r>
            <a:endParaRPr lang="it-IT" altLang="it-IT" sz="1800" b="1" u="none">
              <a:solidFill>
                <a:srgbClr val="FF0000"/>
              </a:solidFill>
              <a:latin typeface="Arial" charset="0"/>
            </a:endParaRPr>
          </a:p>
        </p:txBody>
      </p:sp>
      <p:pic>
        <p:nvPicPr>
          <p:cNvPr id="5123" name="Picture 2" descr="http://www.communicationandconflict.com/images/peopletalking.gif"/>
          <p:cNvPicPr>
            <a:picLocks noChangeAspect="1" noChangeArrowheads="1"/>
          </p:cNvPicPr>
          <p:nvPr/>
        </p:nvPicPr>
        <p:blipFill>
          <a:blip r:embed="rId3" cstate="print"/>
          <a:srcRect/>
          <a:stretch>
            <a:fillRect/>
          </a:stretch>
        </p:blipFill>
        <p:spPr bwMode="auto">
          <a:xfrm>
            <a:off x="7092950" y="4451350"/>
            <a:ext cx="1760538" cy="1425575"/>
          </a:xfrm>
          <a:prstGeom prst="rect">
            <a:avLst/>
          </a:prstGeom>
          <a:noFill/>
          <a:ln w="9525">
            <a:noFill/>
            <a:miter lim="800000"/>
            <a:headEnd/>
            <a:tailEnd/>
          </a:ln>
        </p:spPr>
      </p:pic>
      <p:sp>
        <p:nvSpPr>
          <p:cNvPr id="5124" name="Title 1"/>
          <p:cNvSpPr txBox="1">
            <a:spLocks/>
          </p:cNvSpPr>
          <p:nvPr/>
        </p:nvSpPr>
        <p:spPr bwMode="auto">
          <a:xfrm>
            <a:off x="1600200" y="227013"/>
            <a:ext cx="7219950" cy="898525"/>
          </a:xfrm>
          <a:prstGeom prst="rect">
            <a:avLst/>
          </a:prstGeom>
          <a:noFill/>
          <a:ln w="9525">
            <a:noFill/>
            <a:miter lim="800000"/>
            <a:headEnd/>
            <a:tailEnd/>
          </a:ln>
        </p:spPr>
        <p:txBody>
          <a:bodyPr/>
          <a:lstStyle/>
          <a:p>
            <a:pPr algn="ctr" eaLnBrk="0" hangingPunct="0"/>
            <a:r>
              <a:rPr lang="it-IT" b="1" u="none">
                <a:solidFill>
                  <a:srgbClr val="000099"/>
                </a:solidFill>
                <a:latin typeface="Arial" charset="0"/>
                <a:ea typeface="新細明體" pitchFamily="18" charset="-120"/>
                <a:cs typeface="新細明體" pitchFamily="18" charset="-120"/>
              </a:rPr>
              <a:t>1.</a:t>
            </a:r>
            <a:r>
              <a:rPr lang="it-IT" u="none">
                <a:solidFill>
                  <a:srgbClr val="000099"/>
                </a:solidFill>
                <a:latin typeface="Arial" charset="0"/>
                <a:ea typeface="新細明體" pitchFamily="18" charset="-120"/>
                <a:cs typeface="新細明體" pitchFamily="18" charset="-120"/>
              </a:rPr>
              <a:t> </a:t>
            </a:r>
            <a:r>
              <a:rPr lang="it-IT" b="1" u="none">
                <a:solidFill>
                  <a:srgbClr val="000099"/>
                </a:solidFill>
                <a:latin typeface="Arial" charset="0"/>
                <a:ea typeface="新細明體" pitchFamily="18" charset="-120"/>
                <a:cs typeface="新細明體" pitchFamily="18" charset="-120"/>
              </a:rPr>
              <a:t>Elementi della comunicazione efficace</a:t>
            </a:r>
            <a:endParaRPr lang="it-IT" altLang="it-IT" b="1" u="none">
              <a:solidFill>
                <a:srgbClr val="000099"/>
              </a:solidFill>
              <a:latin typeface="Arial" charset="0"/>
              <a:ea typeface="新細明體" pitchFamily="18" charset="-120"/>
              <a:cs typeface="新細明體" pitchFamily="18" charset="-120"/>
            </a:endParaRPr>
          </a:p>
        </p:txBody>
      </p:sp>
    </p:spTree>
  </p:cSld>
  <p:clrMapOvr>
    <a:masterClrMapping/>
  </p:clrMapOvr>
  <p:transition advTm="9554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0"/>
            <a:ext cx="7219950" cy="896938"/>
          </a:xfrm>
          <a:prstGeom prst="rect">
            <a:avLst/>
          </a:prstGeom>
        </p:spPr>
        <p:txBody>
          <a:bodyPr/>
          <a:lstStyle>
            <a:lvl1pPr algn="ctr" rtl="0" eaLnBrk="0" fontAlgn="base" hangingPunct="0">
              <a:spcBef>
                <a:spcPct val="0"/>
              </a:spcBef>
              <a:spcAft>
                <a:spcPct val="0"/>
              </a:spcAft>
              <a:defRPr sz="28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2800">
                <a:solidFill>
                  <a:srgbClr val="000099"/>
                </a:solidFill>
                <a:latin typeface="Arial" charset="0"/>
                <a:cs typeface="Arial" charset="0"/>
              </a:defRPr>
            </a:lvl2pPr>
            <a:lvl3pPr algn="ctr" rtl="0" eaLnBrk="0" fontAlgn="base" hangingPunct="0">
              <a:spcBef>
                <a:spcPct val="0"/>
              </a:spcBef>
              <a:spcAft>
                <a:spcPct val="0"/>
              </a:spcAft>
              <a:defRPr sz="2800">
                <a:solidFill>
                  <a:srgbClr val="000099"/>
                </a:solidFill>
                <a:latin typeface="Arial" charset="0"/>
                <a:cs typeface="Arial" charset="0"/>
              </a:defRPr>
            </a:lvl3pPr>
            <a:lvl4pPr algn="ctr" rtl="0" eaLnBrk="0" fontAlgn="base" hangingPunct="0">
              <a:spcBef>
                <a:spcPct val="0"/>
              </a:spcBef>
              <a:spcAft>
                <a:spcPct val="0"/>
              </a:spcAft>
              <a:defRPr sz="2800">
                <a:solidFill>
                  <a:srgbClr val="000099"/>
                </a:solidFill>
                <a:latin typeface="Arial" charset="0"/>
                <a:cs typeface="Arial" charset="0"/>
              </a:defRPr>
            </a:lvl4pPr>
            <a:lvl5pPr algn="ctr" rtl="0" eaLnBrk="0" fontAlgn="base" hangingPunct="0">
              <a:spcBef>
                <a:spcPct val="0"/>
              </a:spcBef>
              <a:spcAft>
                <a:spcPct val="0"/>
              </a:spcAft>
              <a:defRPr sz="2800">
                <a:solidFill>
                  <a:srgbClr val="000099"/>
                </a:solidFill>
                <a:latin typeface="Arial" charset="0"/>
                <a:cs typeface="Arial" charset="0"/>
              </a:defRPr>
            </a:lvl5pPr>
            <a:lvl6pPr marL="457200" algn="ctr" rtl="0" eaLnBrk="0" fontAlgn="base" hangingPunct="0">
              <a:spcBef>
                <a:spcPct val="0"/>
              </a:spcBef>
              <a:spcAft>
                <a:spcPct val="0"/>
              </a:spcAft>
              <a:defRPr sz="2800" b="1">
                <a:solidFill>
                  <a:srgbClr val="000099"/>
                </a:solidFill>
                <a:latin typeface="Tw Cen MT" pitchFamily="34" charset="-18"/>
              </a:defRPr>
            </a:lvl6pPr>
            <a:lvl7pPr marL="914400" algn="ctr" rtl="0" eaLnBrk="0" fontAlgn="base" hangingPunct="0">
              <a:spcBef>
                <a:spcPct val="0"/>
              </a:spcBef>
              <a:spcAft>
                <a:spcPct val="0"/>
              </a:spcAft>
              <a:defRPr sz="2800" b="1">
                <a:solidFill>
                  <a:srgbClr val="000099"/>
                </a:solidFill>
                <a:latin typeface="Tw Cen MT" pitchFamily="34" charset="-18"/>
              </a:defRPr>
            </a:lvl7pPr>
            <a:lvl8pPr marL="1371600" algn="ctr" rtl="0" eaLnBrk="0" fontAlgn="base" hangingPunct="0">
              <a:spcBef>
                <a:spcPct val="0"/>
              </a:spcBef>
              <a:spcAft>
                <a:spcPct val="0"/>
              </a:spcAft>
              <a:defRPr sz="2800" b="1">
                <a:solidFill>
                  <a:srgbClr val="000099"/>
                </a:solidFill>
                <a:latin typeface="Tw Cen MT" pitchFamily="34" charset="-18"/>
              </a:defRPr>
            </a:lvl8pPr>
            <a:lvl9pPr marL="1828800" algn="ctr" rtl="0" eaLnBrk="0" fontAlgn="base" hangingPunct="0">
              <a:spcBef>
                <a:spcPct val="0"/>
              </a:spcBef>
              <a:spcAft>
                <a:spcPct val="0"/>
              </a:spcAft>
              <a:defRPr sz="2800" b="1">
                <a:solidFill>
                  <a:srgbClr val="000099"/>
                </a:solidFill>
                <a:latin typeface="Tw Cen MT" pitchFamily="34" charset="-18"/>
              </a:defRPr>
            </a:lvl9pPr>
          </a:lstStyle>
          <a:p>
            <a:pPr algn="l">
              <a:defRPr/>
            </a:pPr>
            <a:r>
              <a:rPr lang="it-IT" b="1" u="none" kern="0">
                <a:latin typeface="Arial" charset="0"/>
                <a:cs typeface="Arial" charset="0"/>
              </a:rPr>
              <a:t>Consigli per avviare un’azienda di prodotti green</a:t>
            </a:r>
          </a:p>
        </p:txBody>
      </p:sp>
      <p:sp>
        <p:nvSpPr>
          <p:cNvPr id="5" name="Content Placeholder 2"/>
          <p:cNvSpPr txBox="1">
            <a:spLocks/>
          </p:cNvSpPr>
          <p:nvPr/>
        </p:nvSpPr>
        <p:spPr>
          <a:xfrm>
            <a:off x="1476375" y="1358900"/>
            <a:ext cx="6767513" cy="3509963"/>
          </a:xfrm>
          <a:prstGeom prst="rect">
            <a:avLst/>
          </a:prstGeom>
          <a:solidFill>
            <a:schemeClr val="accent1">
              <a:lumMod val="60000"/>
              <a:lumOff val="40000"/>
            </a:schemeClr>
          </a:solidFill>
        </p:spPr>
        <p:txBody>
          <a:bodyPr/>
          <a:lstStyle/>
          <a:p>
            <a:pPr marL="342900" indent="-342900" eaLnBrk="0" hangingPunct="0">
              <a:lnSpc>
                <a:spcPct val="200000"/>
              </a:lnSpc>
              <a:spcBef>
                <a:spcPct val="20000"/>
              </a:spcBef>
              <a:buFont typeface="Wingdings" pitchFamily="2" charset="2"/>
              <a:buChar char="q"/>
            </a:pPr>
            <a:r>
              <a:rPr lang="it-IT" sz="1800" b="1" u="none">
                <a:latin typeface="Arial" charset="0"/>
              </a:rPr>
              <a:t>Cercate la vostra nicchia</a:t>
            </a:r>
            <a:endParaRPr lang="it-IT" altLang="it-IT" sz="1800" b="1" u="none">
              <a:latin typeface="Arial" charset="0"/>
            </a:endParaRPr>
          </a:p>
          <a:p>
            <a:pPr marL="342900" indent="-342900" eaLnBrk="0" hangingPunct="0">
              <a:lnSpc>
                <a:spcPct val="200000"/>
              </a:lnSpc>
              <a:spcBef>
                <a:spcPct val="20000"/>
              </a:spcBef>
              <a:buFont typeface="Wingdings" pitchFamily="2" charset="2"/>
              <a:buChar char="q"/>
            </a:pPr>
            <a:r>
              <a:rPr lang="it-IT" sz="1800" b="1" u="none">
                <a:latin typeface="Arial" charset="0"/>
              </a:rPr>
              <a:t>Siate un esempio - dimostrate di credere nel prodotto</a:t>
            </a:r>
          </a:p>
          <a:p>
            <a:pPr marL="342900" indent="-342900" eaLnBrk="0" hangingPunct="0">
              <a:lnSpc>
                <a:spcPct val="200000"/>
              </a:lnSpc>
              <a:spcBef>
                <a:spcPct val="20000"/>
              </a:spcBef>
              <a:buFont typeface="Wingdings" pitchFamily="2" charset="2"/>
              <a:buChar char="q"/>
            </a:pPr>
            <a:r>
              <a:rPr lang="it-IT" sz="1800" b="1" u="none">
                <a:latin typeface="Arial" charset="0"/>
              </a:rPr>
              <a:t>Educate i vostri clienti</a:t>
            </a:r>
          </a:p>
          <a:p>
            <a:pPr marL="342900" indent="-342900" eaLnBrk="0" hangingPunct="0">
              <a:lnSpc>
                <a:spcPct val="200000"/>
              </a:lnSpc>
              <a:spcBef>
                <a:spcPct val="20000"/>
              </a:spcBef>
              <a:buFont typeface="Wingdings" pitchFamily="2" charset="2"/>
              <a:buChar char="q"/>
            </a:pPr>
            <a:r>
              <a:rPr lang="it-IT" sz="1800" b="1" u="none">
                <a:latin typeface="Arial" charset="0"/>
              </a:rPr>
              <a:t>I vostri clienti sono i migliori venditori della vostra merce</a:t>
            </a:r>
            <a:endParaRPr lang="it-IT" altLang="it-IT" sz="1800" b="1" u="none">
              <a:latin typeface="Arial" charset="0"/>
            </a:endParaRPr>
          </a:p>
          <a:p>
            <a:pPr marL="342900" indent="-342900" eaLnBrk="0" hangingPunct="0">
              <a:lnSpc>
                <a:spcPct val="200000"/>
              </a:lnSpc>
              <a:spcBef>
                <a:spcPct val="20000"/>
              </a:spcBef>
              <a:buFont typeface="Wingdings" pitchFamily="2" charset="2"/>
              <a:buChar char="q"/>
            </a:pPr>
            <a:r>
              <a:rPr lang="it-IT" sz="1800" b="1" u="none">
                <a:latin typeface="Arial" charset="0"/>
              </a:rPr>
              <a:t>Trovate colleghi che la pensano come voi - costruite un team e/o una rete collegata al problema</a:t>
            </a:r>
          </a:p>
          <a:p>
            <a:pPr marL="342900" indent="-342900" eaLnBrk="0" hangingPunct="0">
              <a:lnSpc>
                <a:spcPct val="200000"/>
              </a:lnSpc>
              <a:spcBef>
                <a:spcPct val="20000"/>
              </a:spcBef>
              <a:buFont typeface="Wingdings" pitchFamily="2" charset="2"/>
              <a:buChar char="q"/>
            </a:pPr>
            <a:endParaRPr lang="it-IT" altLang="it-IT" sz="1800" b="1" u="none">
              <a:latin typeface="Arial" charset="0"/>
            </a:endParaRPr>
          </a:p>
          <a:p>
            <a:pPr marL="342900" indent="-342900" eaLnBrk="0" hangingPunct="0">
              <a:lnSpc>
                <a:spcPct val="200000"/>
              </a:lnSpc>
              <a:spcBef>
                <a:spcPct val="20000"/>
              </a:spcBef>
              <a:buFont typeface="Wingdings" pitchFamily="2" charset="2"/>
              <a:buChar char="q"/>
            </a:pPr>
            <a:endParaRPr lang="it-IT" altLang="it-IT" sz="1800" b="1" u="none">
              <a:latin typeface="Arial" charset="0"/>
            </a:endParaRPr>
          </a:p>
          <a:p>
            <a:pPr marL="342900" indent="-342900" eaLnBrk="0" hangingPunct="0">
              <a:lnSpc>
                <a:spcPct val="200000"/>
              </a:lnSpc>
              <a:spcBef>
                <a:spcPct val="20000"/>
              </a:spcBef>
              <a:buFont typeface="Wingdings" pitchFamily="2" charset="2"/>
              <a:buChar char="q"/>
            </a:pPr>
            <a:endParaRPr lang="it-IT" altLang="it-IT" sz="1800" b="1" u="none">
              <a:latin typeface="Arial" charset="0"/>
            </a:endParaRPr>
          </a:p>
          <a:p>
            <a:pPr marL="342900" indent="-342900" eaLnBrk="0" hangingPunct="0">
              <a:lnSpc>
                <a:spcPct val="200000"/>
              </a:lnSpc>
              <a:spcBef>
                <a:spcPct val="20000"/>
              </a:spcBef>
              <a:buFont typeface="Wingdings" pitchFamily="2" charset="2"/>
              <a:buChar char="q"/>
            </a:pPr>
            <a:endParaRPr lang="it-IT" altLang="it-IT" sz="1800" u="none">
              <a:latin typeface="Arial" charset="0"/>
            </a:endParaRPr>
          </a:p>
        </p:txBody>
      </p:sp>
    </p:spTree>
  </p:cSld>
  <p:clrMapOvr>
    <a:masterClrMapping/>
  </p:clrMapOvr>
  <p:transition advTm="9554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73025"/>
            <a:ext cx="7219950" cy="896938"/>
          </a:xfrm>
          <a:prstGeom prst="rect">
            <a:avLst/>
          </a:prstGeom>
        </p:spPr>
        <p:txBody>
          <a:bodyPr/>
          <a:lstStyle>
            <a:lvl1pPr algn="ctr" rtl="0" eaLnBrk="0" fontAlgn="base" hangingPunct="0">
              <a:spcBef>
                <a:spcPct val="0"/>
              </a:spcBef>
              <a:spcAft>
                <a:spcPct val="0"/>
              </a:spcAft>
              <a:defRPr sz="28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2800">
                <a:solidFill>
                  <a:srgbClr val="000099"/>
                </a:solidFill>
                <a:latin typeface="Arial" charset="0"/>
                <a:cs typeface="Arial" charset="0"/>
              </a:defRPr>
            </a:lvl2pPr>
            <a:lvl3pPr algn="ctr" rtl="0" eaLnBrk="0" fontAlgn="base" hangingPunct="0">
              <a:spcBef>
                <a:spcPct val="0"/>
              </a:spcBef>
              <a:spcAft>
                <a:spcPct val="0"/>
              </a:spcAft>
              <a:defRPr sz="2800">
                <a:solidFill>
                  <a:srgbClr val="000099"/>
                </a:solidFill>
                <a:latin typeface="Arial" charset="0"/>
                <a:cs typeface="Arial" charset="0"/>
              </a:defRPr>
            </a:lvl3pPr>
            <a:lvl4pPr algn="ctr" rtl="0" eaLnBrk="0" fontAlgn="base" hangingPunct="0">
              <a:spcBef>
                <a:spcPct val="0"/>
              </a:spcBef>
              <a:spcAft>
                <a:spcPct val="0"/>
              </a:spcAft>
              <a:defRPr sz="2800">
                <a:solidFill>
                  <a:srgbClr val="000099"/>
                </a:solidFill>
                <a:latin typeface="Arial" charset="0"/>
                <a:cs typeface="Arial" charset="0"/>
              </a:defRPr>
            </a:lvl4pPr>
            <a:lvl5pPr algn="ctr" rtl="0" eaLnBrk="0" fontAlgn="base" hangingPunct="0">
              <a:spcBef>
                <a:spcPct val="0"/>
              </a:spcBef>
              <a:spcAft>
                <a:spcPct val="0"/>
              </a:spcAft>
              <a:defRPr sz="2800">
                <a:solidFill>
                  <a:srgbClr val="000099"/>
                </a:solidFill>
                <a:latin typeface="Arial" charset="0"/>
                <a:cs typeface="Arial" charset="0"/>
              </a:defRPr>
            </a:lvl5pPr>
            <a:lvl6pPr marL="457200" algn="ctr" rtl="0" eaLnBrk="0" fontAlgn="base" hangingPunct="0">
              <a:spcBef>
                <a:spcPct val="0"/>
              </a:spcBef>
              <a:spcAft>
                <a:spcPct val="0"/>
              </a:spcAft>
              <a:defRPr sz="2800" b="1">
                <a:solidFill>
                  <a:srgbClr val="000099"/>
                </a:solidFill>
                <a:latin typeface="Tw Cen MT" pitchFamily="34" charset="-18"/>
              </a:defRPr>
            </a:lvl6pPr>
            <a:lvl7pPr marL="914400" algn="ctr" rtl="0" eaLnBrk="0" fontAlgn="base" hangingPunct="0">
              <a:spcBef>
                <a:spcPct val="0"/>
              </a:spcBef>
              <a:spcAft>
                <a:spcPct val="0"/>
              </a:spcAft>
              <a:defRPr sz="2800" b="1">
                <a:solidFill>
                  <a:srgbClr val="000099"/>
                </a:solidFill>
                <a:latin typeface="Tw Cen MT" pitchFamily="34" charset="-18"/>
              </a:defRPr>
            </a:lvl7pPr>
            <a:lvl8pPr marL="1371600" algn="ctr" rtl="0" eaLnBrk="0" fontAlgn="base" hangingPunct="0">
              <a:spcBef>
                <a:spcPct val="0"/>
              </a:spcBef>
              <a:spcAft>
                <a:spcPct val="0"/>
              </a:spcAft>
              <a:defRPr sz="2800" b="1">
                <a:solidFill>
                  <a:srgbClr val="000099"/>
                </a:solidFill>
                <a:latin typeface="Tw Cen MT" pitchFamily="34" charset="-18"/>
              </a:defRPr>
            </a:lvl8pPr>
            <a:lvl9pPr marL="1828800" algn="ctr" rtl="0" eaLnBrk="0" fontAlgn="base" hangingPunct="0">
              <a:spcBef>
                <a:spcPct val="0"/>
              </a:spcBef>
              <a:spcAft>
                <a:spcPct val="0"/>
              </a:spcAft>
              <a:defRPr sz="2800" b="1">
                <a:solidFill>
                  <a:srgbClr val="000099"/>
                </a:solidFill>
                <a:latin typeface="Tw Cen MT" pitchFamily="34" charset="-18"/>
              </a:defRPr>
            </a:lvl9pPr>
          </a:lstStyle>
          <a:p>
            <a:pPr algn="l">
              <a:defRPr/>
            </a:pPr>
            <a:r>
              <a:rPr lang="it-IT" b="1" u="none" kern="0">
                <a:latin typeface="Arial" charset="0"/>
                <a:cs typeface="Arial" charset="0"/>
              </a:rPr>
              <a:t>L’imprenditore green</a:t>
            </a:r>
          </a:p>
        </p:txBody>
      </p:sp>
      <p:sp>
        <p:nvSpPr>
          <p:cNvPr id="33795" name="Content Placeholder 2"/>
          <p:cNvSpPr txBox="1">
            <a:spLocks/>
          </p:cNvSpPr>
          <p:nvPr/>
        </p:nvSpPr>
        <p:spPr bwMode="auto">
          <a:xfrm>
            <a:off x="250825" y="1054100"/>
            <a:ext cx="4537075" cy="4792663"/>
          </a:xfrm>
          <a:prstGeom prst="rect">
            <a:avLst/>
          </a:prstGeom>
          <a:noFill/>
          <a:ln w="9525">
            <a:noFill/>
            <a:miter lim="800000"/>
            <a:headEnd/>
            <a:tailEnd/>
          </a:ln>
        </p:spPr>
        <p:txBody>
          <a:bodyPr/>
          <a:lstStyle/>
          <a:p>
            <a:pPr algn="just" eaLnBrk="0" hangingPunct="0">
              <a:spcBef>
                <a:spcPct val="20000"/>
              </a:spcBef>
            </a:pPr>
            <a:r>
              <a:rPr lang="it-IT" sz="1800" u="none">
                <a:latin typeface="Arial" charset="0"/>
              </a:rPr>
              <a:t>Un imprenditore green è qualcuno che è spinto non solo dalla possibilità fare profitti, ma anche da preoccupazioni ambientali e sociali. Vuole rendere il mondo un posto migliore migliorando l’ambiente.</a:t>
            </a:r>
            <a:endParaRPr lang="it-IT" altLang="it-IT" sz="1800" u="none">
              <a:latin typeface="Arial" charset="0"/>
            </a:endParaRPr>
          </a:p>
          <a:p>
            <a:pPr algn="ctr" eaLnBrk="0" hangingPunct="0">
              <a:spcBef>
                <a:spcPct val="20000"/>
              </a:spcBef>
            </a:pPr>
            <a:endParaRPr lang="it-IT" altLang="it-IT" sz="1800" b="1" u="none">
              <a:latin typeface="Arial" charset="0"/>
            </a:endParaRPr>
          </a:p>
          <a:p>
            <a:pPr algn="ctr" eaLnBrk="0" hangingPunct="0">
              <a:spcBef>
                <a:spcPct val="20000"/>
              </a:spcBef>
            </a:pPr>
            <a:r>
              <a:rPr lang="it-IT" sz="1800" b="1" u="none">
                <a:latin typeface="Arial" charset="0"/>
              </a:rPr>
              <a:t>Tipologia di imprenditore green:</a:t>
            </a:r>
          </a:p>
          <a:p>
            <a:pPr eaLnBrk="0" hangingPunct="0">
              <a:spcBef>
                <a:spcPct val="20000"/>
              </a:spcBef>
            </a:pPr>
            <a:endParaRPr lang="it-IT" altLang="it-IT" sz="1800" u="none">
              <a:latin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827088" y="3463925"/>
            <a:ext cx="3457575" cy="2486025"/>
          </a:xfrm>
          <a:prstGeom prst="rect">
            <a:avLst/>
          </a:prstGeom>
          <a:solidFill>
            <a:schemeClr val="accent1">
              <a:lumMod val="60000"/>
              <a:lumOff val="40000"/>
            </a:schemeClr>
          </a:solidFill>
          <a:ln w="9525">
            <a:solidFill>
              <a:srgbClr val="FF3300"/>
            </a:solidFill>
            <a:miter lim="800000"/>
            <a:headEnd/>
            <a:tailEnd/>
          </a:ln>
        </p:spPr>
      </p:pic>
      <p:pic>
        <p:nvPicPr>
          <p:cNvPr id="33797" name="Picture 3"/>
          <p:cNvPicPr>
            <a:picLocks noChangeAspect="1" noChangeArrowheads="1"/>
          </p:cNvPicPr>
          <p:nvPr/>
        </p:nvPicPr>
        <p:blipFill>
          <a:blip r:embed="rId4" cstate="print"/>
          <a:srcRect/>
          <a:stretch>
            <a:fillRect/>
          </a:stretch>
        </p:blipFill>
        <p:spPr bwMode="auto">
          <a:xfrm>
            <a:off x="4822825" y="2709863"/>
            <a:ext cx="4321175" cy="3240087"/>
          </a:xfrm>
          <a:prstGeom prst="rect">
            <a:avLst/>
          </a:prstGeom>
          <a:noFill/>
          <a:ln w="9525">
            <a:solidFill>
              <a:srgbClr val="FF0000"/>
            </a:solidFill>
            <a:miter lim="800000"/>
            <a:headEnd/>
            <a:tailEnd/>
          </a:ln>
        </p:spPr>
      </p:pic>
      <p:sp>
        <p:nvSpPr>
          <p:cNvPr id="33798" name="TextBox 7"/>
          <p:cNvSpPr txBox="1">
            <a:spLocks noChangeArrowheads="1"/>
          </p:cNvSpPr>
          <p:nvPr/>
        </p:nvSpPr>
        <p:spPr bwMode="auto">
          <a:xfrm>
            <a:off x="5256213" y="1989138"/>
            <a:ext cx="3887787" cy="647700"/>
          </a:xfrm>
          <a:prstGeom prst="rect">
            <a:avLst/>
          </a:prstGeom>
          <a:noFill/>
          <a:ln w="9525">
            <a:noFill/>
            <a:miter lim="800000"/>
            <a:headEnd/>
            <a:tailEnd/>
          </a:ln>
        </p:spPr>
        <p:txBody>
          <a:bodyPr>
            <a:spAutoFit/>
          </a:bodyPr>
          <a:lstStyle/>
          <a:p>
            <a:pPr algn="ctr"/>
            <a:r>
              <a:rPr lang="it-IT" sz="1800" b="1" u="none">
                <a:latin typeface="Arial" charset="0"/>
              </a:rPr>
              <a:t>Cause determinanti sull’imprenditore green:</a:t>
            </a:r>
          </a:p>
        </p:txBody>
      </p:sp>
    </p:spTree>
  </p:cSld>
  <p:clrMapOvr>
    <a:masterClrMapping/>
  </p:clrMapOvr>
  <p:transition advTm="95543"/>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ChangeArrowheads="1"/>
          </p:cNvSpPr>
          <p:nvPr/>
        </p:nvSpPr>
        <p:spPr bwMode="auto">
          <a:xfrm>
            <a:off x="1547813" y="227013"/>
            <a:ext cx="7219950" cy="898525"/>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Riepilogo</a:t>
            </a:r>
            <a:endParaRPr lang="it-IT" altLang="it-IT" b="1" u="none">
              <a:solidFill>
                <a:srgbClr val="000099"/>
              </a:solidFill>
              <a:latin typeface="Arial" charset="0"/>
            </a:endParaRPr>
          </a:p>
        </p:txBody>
      </p:sp>
      <p:graphicFrame>
        <p:nvGraphicFramePr>
          <p:cNvPr id="5" name="Diagram 5"/>
          <p:cNvGraphicFramePr/>
          <p:nvPr/>
        </p:nvGraphicFramePr>
        <p:xfrm>
          <a:off x="179512" y="1484784"/>
          <a:ext cx="8892480"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TextBox 7"/>
          <p:cNvSpPr txBox="1">
            <a:spLocks noChangeArrowheads="1"/>
          </p:cNvSpPr>
          <p:nvPr/>
        </p:nvSpPr>
        <p:spPr bwMode="auto">
          <a:xfrm>
            <a:off x="1403350" y="1341438"/>
            <a:ext cx="6192838" cy="339725"/>
          </a:xfrm>
          <a:prstGeom prst="rect">
            <a:avLst/>
          </a:prstGeom>
          <a:noFill/>
          <a:ln w="9525">
            <a:noFill/>
            <a:miter lim="800000"/>
            <a:headEnd/>
            <a:tailEnd/>
          </a:ln>
        </p:spPr>
        <p:txBody>
          <a:bodyPr>
            <a:spAutoFit/>
          </a:bodyPr>
          <a:lstStyle/>
          <a:p>
            <a:pPr marL="609600" indent="-609600"/>
            <a:r>
              <a:rPr lang="it-IT" sz="1600" b="1" u="none">
                <a:latin typeface="Arial" charset="0"/>
              </a:rPr>
              <a:t>Elemento 3:</a:t>
            </a:r>
            <a:r>
              <a:rPr lang="it-IT" sz="1600" u="none">
                <a:latin typeface="Arial" charset="0"/>
              </a:rPr>
              <a:t> </a:t>
            </a:r>
            <a:r>
              <a:rPr lang="it-IT" sz="1600" b="1" u="none">
                <a:latin typeface="Arial" charset="0"/>
              </a:rPr>
              <a:t>Competenze sociali  e capacità tecniche </a:t>
            </a:r>
            <a:endParaRPr lang="it-IT" altLang="it-IT" sz="1600" b="1" u="none">
              <a:latin typeface="Arial" charset="0"/>
            </a:endParaRPr>
          </a:p>
        </p:txBody>
      </p:sp>
    </p:spTree>
  </p:cSld>
  <p:clrMapOvr>
    <a:masterClrMapping/>
  </p:clrMapOvr>
  <p:transition advTm="95543"/>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1547813"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Riferimenti</a:t>
            </a:r>
            <a:endParaRPr lang="it-IT" altLang="it-IT" b="1" u="none">
              <a:solidFill>
                <a:srgbClr val="000099"/>
              </a:solidFill>
              <a:latin typeface="Arial" charset="0"/>
            </a:endParaRPr>
          </a:p>
        </p:txBody>
      </p:sp>
      <p:sp>
        <p:nvSpPr>
          <p:cNvPr id="35843" name="Rectangle 3"/>
          <p:cNvSpPr txBox="1">
            <a:spLocks noChangeArrowheads="1"/>
          </p:cNvSpPr>
          <p:nvPr/>
        </p:nvSpPr>
        <p:spPr bwMode="auto">
          <a:xfrm>
            <a:off x="468313" y="1214438"/>
            <a:ext cx="8135937" cy="4576762"/>
          </a:xfrm>
          <a:prstGeom prst="rect">
            <a:avLst/>
          </a:prstGeom>
          <a:noFill/>
          <a:ln w="9525">
            <a:noFill/>
            <a:miter lim="800000"/>
            <a:headEnd/>
            <a:tailEnd/>
          </a:ln>
        </p:spPr>
        <p:txBody>
          <a:bodyPr/>
          <a:lstStyle/>
          <a:p>
            <a:pPr marL="342900" indent="-342900" eaLnBrk="0" hangingPunct="0">
              <a:spcBef>
                <a:spcPct val="20000"/>
              </a:spcBef>
              <a:buFontTx/>
              <a:buChar char="•"/>
            </a:pPr>
            <a:r>
              <a:rPr lang="it-IT" sz="1200" u="none">
                <a:latin typeface="Arial" charset="0"/>
              </a:rPr>
              <a:t>http://en.wikipedia.org/wiki/Interpersonal_skills </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http://danielgoleman.info/</a:t>
            </a:r>
          </a:p>
          <a:p>
            <a:pPr marL="342900" indent="-342900" eaLnBrk="0" hangingPunct="0">
              <a:spcBef>
                <a:spcPct val="20000"/>
              </a:spcBef>
              <a:buFontTx/>
              <a:buChar char="•"/>
            </a:pPr>
            <a:r>
              <a:rPr lang="it-IT" sz="1200" u="none">
                <a:latin typeface="Arial" charset="0"/>
              </a:rPr>
              <a:t>http://en.wikipedia.org/wiki/Emotional_Intelligence descrizione di base dell’intelligenza emotiva</a:t>
            </a:r>
          </a:p>
          <a:p>
            <a:pPr marL="342900" indent="-342900" eaLnBrk="0" hangingPunct="0">
              <a:spcBef>
                <a:spcPct val="20000"/>
              </a:spcBef>
              <a:buFontTx/>
              <a:buChar char="•"/>
            </a:pPr>
            <a:r>
              <a:rPr lang="it-IT" sz="1200" u="none">
                <a:latin typeface="Arial" charset="0"/>
              </a:rPr>
              <a:t>http://www.communication-skills-4confidence.com/interpersonal-communication.html</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http://ctb.ku.edu/en/tablecontents/sub_section_main_1177.aspx</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http://integration-net.ca/english/ini/wci-idca/tbo/ToolBox_Handout_5.pdf </a:t>
            </a:r>
          </a:p>
          <a:p>
            <a:pPr marL="342900" indent="-342900" eaLnBrk="0" hangingPunct="0">
              <a:spcBef>
                <a:spcPct val="20000"/>
              </a:spcBef>
              <a:buFontTx/>
              <a:buChar char="•"/>
            </a:pPr>
            <a:r>
              <a:rPr lang="it-IT" sz="1200" u="none">
                <a:latin typeface="Arial" charset="0"/>
              </a:rPr>
              <a:t>http://kmforum.org/blog/?p=379</a:t>
            </a:r>
          </a:p>
          <a:p>
            <a:pPr marL="342900" indent="-342900" eaLnBrk="0" hangingPunct="0">
              <a:spcBef>
                <a:spcPct val="20000"/>
              </a:spcBef>
              <a:buFontTx/>
              <a:buChar char="•"/>
            </a:pPr>
            <a:r>
              <a:rPr lang="it-IT" sz="1200" u="none">
                <a:latin typeface="Arial" charset="0"/>
              </a:rPr>
              <a:t>http://en.wikipedia.org/wiki/Business_ethics</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http://en.wikipedia.org/wiki/Corporate_social_responsibility</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http://www.unctad.org/en/docs/iteipc20037_en.pdf </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http://www-rohan.sdsu.edu/faculty/dunnweb/rprnts.pyramidofcsr.pdf </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http://www.cbe.wwu.edu/dunn/rprnts.pyramidofcsr.pdf </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http://uga.academia.edu/httpwwwterryugaeduprofilespersonid443/Papers/398629/Corporate_Social_Responsibility_Evolution_of_a_Definitional_Construct </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http://www.iso.org/iso/iso_14000_essentials</a:t>
            </a:r>
          </a:p>
          <a:p>
            <a:pPr marL="342900" indent="-342900" eaLnBrk="0" hangingPunct="0">
              <a:spcBef>
                <a:spcPct val="20000"/>
              </a:spcBef>
              <a:buFontTx/>
              <a:buChar char="•"/>
            </a:pPr>
            <a:r>
              <a:rPr lang="it-IT" sz="1200" u="none">
                <a:latin typeface="Arial" charset="0"/>
              </a:rPr>
              <a:t>http://en.wikipedia.org/wiki/ISO_14000</a:t>
            </a:r>
          </a:p>
          <a:p>
            <a:pPr marL="342900" indent="-342900" eaLnBrk="0" hangingPunct="0">
              <a:spcBef>
                <a:spcPct val="20000"/>
              </a:spcBef>
              <a:buFontTx/>
              <a:buChar char="•"/>
            </a:pPr>
            <a:r>
              <a:rPr lang="it-IT" sz="1200" u="none">
                <a:latin typeface="Arial" charset="0"/>
              </a:rPr>
              <a:t>http://en.wikipedia.org/wiki/Green_Globe </a:t>
            </a:r>
          </a:p>
          <a:p>
            <a:pPr marL="342900" indent="-342900" eaLnBrk="0" hangingPunct="0">
              <a:spcBef>
                <a:spcPct val="20000"/>
              </a:spcBef>
              <a:buFontTx/>
              <a:buChar char="•"/>
            </a:pPr>
            <a:r>
              <a:rPr lang="it-IT" sz="1200" u="none">
                <a:latin typeface="Arial" charset="0"/>
              </a:rPr>
              <a:t>http://www.greenglobeint.com/ </a:t>
            </a:r>
          </a:p>
          <a:p>
            <a:pPr marL="342900" indent="-342900" eaLnBrk="0" hangingPunct="0">
              <a:spcBef>
                <a:spcPct val="20000"/>
              </a:spcBef>
              <a:buFontTx/>
              <a:buChar char="•"/>
            </a:pPr>
            <a:r>
              <a:rPr lang="it-IT" sz="1200" u="none">
                <a:latin typeface="Arial" charset="0"/>
              </a:rPr>
              <a:t>http://www.greenglobe.com/</a:t>
            </a:r>
          </a:p>
          <a:p>
            <a:pPr marL="342900" indent="-342900" eaLnBrk="0" hangingPunct="0">
              <a:spcBef>
                <a:spcPct val="20000"/>
              </a:spcBef>
              <a:buFontTx/>
              <a:buChar char="•"/>
            </a:pPr>
            <a:r>
              <a:rPr lang="it-IT" sz="1200" u="none">
                <a:latin typeface="Arial" charset="0"/>
              </a:rPr>
              <a:t>http://www.goodcorporation.com/good-corporation-standard.php</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http://ec.europa.eu/environment/ecolabel/</a:t>
            </a:r>
          </a:p>
          <a:p>
            <a:pPr marL="342900" indent="-342900" eaLnBrk="0" hangingPunct="0">
              <a:spcBef>
                <a:spcPct val="20000"/>
              </a:spcBef>
            </a:pPr>
            <a:endParaRPr lang="it-IT" altLang="it-IT" sz="1200" u="none">
              <a:latin typeface="Arial" charset="0"/>
            </a:endParaRPr>
          </a:p>
        </p:txBody>
      </p:sp>
    </p:spTree>
  </p:cSld>
  <p:clrMapOvr>
    <a:masterClrMapping/>
  </p:clrMapOvr>
  <p:transition advTm="95543"/>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600200" y="0"/>
            <a:ext cx="7219950" cy="896938"/>
          </a:xfrm>
          <a:noFill/>
          <a:ln>
            <a:miter lim="800000"/>
            <a:headEnd/>
            <a:tailEnd/>
          </a:ln>
        </p:spPr>
        <p:txBody>
          <a:bodyPr vert="horz" wrap="square" lIns="91440" tIns="45720" rIns="91440" bIns="45720" numCol="1" anchor="t" anchorCtr="0" compatLnSpc="1">
            <a:prstTxWarp prst="textNoShape">
              <a:avLst/>
            </a:prstTxWarp>
          </a:bodyPr>
          <a:lstStyle/>
          <a:p>
            <a:r>
              <a:rPr lang="it-IT" b="1" smtClean="0">
                <a:latin typeface="Arial" charset="0"/>
                <a:cs typeface="Arial" charset="0"/>
              </a:rPr>
              <a:t>Riferimenti</a:t>
            </a:r>
            <a:endParaRPr lang="it-IT" altLang="it-IT" smtClean="0">
              <a:latin typeface="Arial" charset="0"/>
              <a:cs typeface="Arial" charset="0"/>
            </a:endParaRPr>
          </a:p>
        </p:txBody>
      </p:sp>
      <p:sp>
        <p:nvSpPr>
          <p:cNvPr id="36867" name="Content Placeholder 2"/>
          <p:cNvSpPr txBox="1">
            <a:spLocks/>
          </p:cNvSpPr>
          <p:nvPr/>
        </p:nvSpPr>
        <p:spPr bwMode="auto">
          <a:xfrm>
            <a:off x="468313" y="1214438"/>
            <a:ext cx="8675687" cy="4576762"/>
          </a:xfrm>
          <a:prstGeom prst="rect">
            <a:avLst/>
          </a:prstGeom>
          <a:noFill/>
          <a:ln w="9525">
            <a:noFill/>
            <a:miter lim="800000"/>
            <a:headEnd/>
            <a:tailEnd/>
          </a:ln>
        </p:spPr>
        <p:txBody>
          <a:bodyPr/>
          <a:lstStyle/>
          <a:p>
            <a:pPr marL="342900" indent="-342900" eaLnBrk="0" hangingPunct="0">
              <a:spcBef>
                <a:spcPct val="20000"/>
              </a:spcBef>
              <a:buFontTx/>
              <a:buChar char="•"/>
            </a:pPr>
            <a:r>
              <a:rPr lang="it-IT" sz="1200" u="none">
                <a:latin typeface="Arial" charset="0"/>
              </a:rPr>
              <a:t>http://en.wikipedia.org/wiki/Ecolabel</a:t>
            </a:r>
          </a:p>
          <a:p>
            <a:pPr marL="342900" indent="-342900" eaLnBrk="0" hangingPunct="0">
              <a:spcBef>
                <a:spcPct val="20000"/>
              </a:spcBef>
              <a:buFontTx/>
              <a:buChar char="•"/>
            </a:pPr>
            <a:r>
              <a:rPr lang="it-IT" sz="1200" u="none">
                <a:latin typeface="Arial" charset="0"/>
              </a:rPr>
              <a:t>http://www.eco-label.com/romanian/</a:t>
            </a:r>
          </a:p>
          <a:p>
            <a:pPr marL="342900" indent="-342900" eaLnBrk="0" hangingPunct="0">
              <a:spcBef>
                <a:spcPct val="20000"/>
              </a:spcBef>
              <a:buFontTx/>
              <a:buChar char="•"/>
            </a:pPr>
            <a:r>
              <a:rPr lang="it-IT" sz="1200" u="none">
                <a:latin typeface="Arial" charset="0"/>
              </a:rPr>
              <a:t>http://www.ecolabelindex.com/ecolabels/ </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http://en.wikipedia.org/wiki/Corporate_social_responsability (v. capitolo 4) </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http://www.responsabilitatesociala.ro/ (case study per la Romania)</a:t>
            </a:r>
          </a:p>
          <a:p>
            <a:pPr marL="342900" indent="-342900" eaLnBrk="0" hangingPunct="0">
              <a:spcBef>
                <a:spcPct val="20000"/>
              </a:spcBef>
              <a:buFontTx/>
              <a:buChar char="•"/>
            </a:pPr>
            <a:r>
              <a:rPr lang="it-IT" sz="1200" u="none">
                <a:latin typeface="Arial" charset="0"/>
              </a:rPr>
              <a:t>http://www.csreurope.org/  (riferimenti alle politiche UE in materia di RSI)</a:t>
            </a:r>
          </a:p>
          <a:p>
            <a:pPr marL="342900" indent="-342900" eaLnBrk="0" hangingPunct="0">
              <a:spcBef>
                <a:spcPct val="20000"/>
              </a:spcBef>
              <a:buFontTx/>
              <a:buChar char="•"/>
            </a:pPr>
            <a:r>
              <a:rPr lang="it-IT" sz="1200" u="none">
                <a:latin typeface="Arial" charset="0"/>
              </a:rPr>
              <a:t>http://ec.europa.eu/enterprise/policies/sustainable-business/corporate-social-responsibility/index_en.htm  (riferimenti alle politiche UE in materia di RSI)</a:t>
            </a:r>
          </a:p>
          <a:p>
            <a:pPr marL="342900" indent="-342900" eaLnBrk="0" hangingPunct="0">
              <a:spcBef>
                <a:spcPct val="20000"/>
              </a:spcBef>
              <a:buFontTx/>
              <a:buChar char="•"/>
            </a:pPr>
            <a:r>
              <a:rPr lang="it-IT" sz="1200" u="none">
                <a:latin typeface="Arial" charset="0"/>
              </a:rPr>
              <a:t>http://en.wikipedia.org/wiki/Sustainable_business  (dibattito sui concetti quali imprenditore green, eco-imprenditore) </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http://www.greenbusiness.net/</a:t>
            </a:r>
          </a:p>
          <a:p>
            <a:pPr marL="342900" indent="-342900" eaLnBrk="0" hangingPunct="0">
              <a:spcBef>
                <a:spcPct val="20000"/>
              </a:spcBef>
              <a:buFontTx/>
              <a:buChar char="•"/>
            </a:pPr>
            <a:r>
              <a:rPr lang="it-IT" sz="1200" u="none">
                <a:latin typeface="Arial" charset="0"/>
              </a:rPr>
              <a:t>http://www.turninggreengold.com/2007/what-is-a-green-entrepreneur/</a:t>
            </a:r>
          </a:p>
          <a:p>
            <a:pPr marL="342900" indent="-342900" eaLnBrk="0" hangingPunct="0">
              <a:spcBef>
                <a:spcPct val="20000"/>
              </a:spcBef>
              <a:buFontTx/>
              <a:buChar char="•"/>
            </a:pPr>
            <a:r>
              <a:rPr lang="it-IT" sz="1200" u="none">
                <a:latin typeface="Arial" charset="0"/>
              </a:rPr>
              <a:t>http://greenentrepreneur.com </a:t>
            </a:r>
          </a:p>
          <a:p>
            <a:pPr marL="342900" indent="-342900" eaLnBrk="0" hangingPunct="0">
              <a:spcBef>
                <a:spcPct val="20000"/>
              </a:spcBef>
              <a:buFontTx/>
              <a:buChar char="•"/>
            </a:pPr>
            <a:r>
              <a:rPr lang="it-IT" sz="1200" u="none">
                <a:latin typeface="Arial" charset="0"/>
              </a:rPr>
              <a:t>http://www.entrepreneur.com/startingabusiness/businessideas/article170778.html</a:t>
            </a:r>
          </a:p>
          <a:p>
            <a:pPr marL="342900" indent="-342900" eaLnBrk="0" hangingPunct="0">
              <a:spcBef>
                <a:spcPct val="20000"/>
              </a:spcBef>
              <a:buFontTx/>
              <a:buChar char="•"/>
            </a:pPr>
            <a:r>
              <a:rPr lang="it-IT" sz="1200" u="none">
                <a:latin typeface="Arial" charset="0"/>
              </a:rPr>
              <a:t>http://www.thedailygreen.com/environmental-news/latest/green-entrepreneurs-460909</a:t>
            </a:r>
          </a:p>
          <a:p>
            <a:pPr marL="342900" indent="-342900" eaLnBrk="0" hangingPunct="0">
              <a:spcBef>
                <a:spcPct val="20000"/>
              </a:spcBef>
              <a:buFontTx/>
              <a:buChar char="•"/>
            </a:pPr>
            <a:r>
              <a:rPr lang="it-IT" sz="1200" u="none">
                <a:latin typeface="Arial" charset="0"/>
              </a:rPr>
              <a:t>Goleman D., Emotional Intelligence: Why It Can Matter More Than IQ, Bantam Books, 1996, ISBN 978-0553383713</a:t>
            </a:r>
          </a:p>
          <a:p>
            <a:pPr marL="342900" indent="-342900" eaLnBrk="0" hangingPunct="0">
              <a:spcBef>
                <a:spcPct val="20000"/>
              </a:spcBef>
              <a:buFontTx/>
              <a:buChar char="•"/>
            </a:pPr>
            <a:r>
              <a:rPr lang="it-IT" sz="1200" u="none">
                <a:latin typeface="Arial" charset="0"/>
              </a:rPr>
              <a:t>Mayer, J. D., Salovey, P., Caruso, D. R. (2004), “Emotional Intellingence: Theory, Findings, and Implications”, </a:t>
            </a:r>
            <a:r>
              <a:rPr lang="it-IT" sz="1200" i="1" u="none">
                <a:latin typeface="Arial" charset="0"/>
              </a:rPr>
              <a:t>Psychological Inquiry</a:t>
            </a:r>
            <a:r>
              <a:rPr lang="it-IT" sz="1200" u="none">
                <a:latin typeface="Arial" charset="0"/>
              </a:rPr>
              <a:t>, vol 15, no3.</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http://www.unh.edu/emotional_intelligence/EI%20Assets/Reprints...EI%20Proper/EI2004MayerSaloveyCarusotarget.pdf</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http://www.dattnerconsulting.com/presentations/ei.pdf</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https://www.talentsmart.com/media/uploads/pdfs/The_Business_Case_For_EQ.pdf</a:t>
            </a:r>
            <a:endParaRPr lang="it-IT" altLang="it-IT" sz="1200">
              <a:latin typeface="Arial" charset="0"/>
            </a:endParaRPr>
          </a:p>
          <a:p>
            <a:pPr marL="342900" indent="-342900" eaLnBrk="0" hangingPunct="0">
              <a:spcBef>
                <a:spcPct val="20000"/>
              </a:spcBef>
              <a:buFontTx/>
              <a:buChar char="•"/>
            </a:pPr>
            <a:r>
              <a:rPr lang="it-IT" sz="1200" u="none">
                <a:latin typeface="Arial" charset="0"/>
              </a:rPr>
              <a:t>Jean Mousse (1989) </a:t>
            </a:r>
            <a:r>
              <a:rPr lang="it-IT" sz="1200" i="1" u="none">
                <a:latin typeface="Arial" charset="0"/>
              </a:rPr>
              <a:t>Fondements d’une ethique professionelle</a:t>
            </a:r>
            <a:r>
              <a:rPr lang="it-IT" sz="1200" u="none">
                <a:latin typeface="Arial" charset="0"/>
              </a:rPr>
              <a:t>, Les Editions d’Organisation, Paris</a:t>
            </a:r>
            <a:endParaRPr lang="it-IT" altLang="it-IT" sz="1200" u="none">
              <a:latin typeface="Arial" charset="0"/>
            </a:endParaRPr>
          </a:p>
          <a:p>
            <a:pPr marL="342900" indent="-342900" eaLnBrk="0" hangingPunct="0">
              <a:spcBef>
                <a:spcPct val="20000"/>
              </a:spcBef>
              <a:buFontTx/>
              <a:buChar char="•"/>
            </a:pPr>
            <a:endParaRPr lang="it-IT" altLang="it-IT" sz="1200" u="none">
              <a:latin typeface="Arial" charset="0"/>
            </a:endParaRPr>
          </a:p>
          <a:p>
            <a:pPr marL="342900" indent="-342900" eaLnBrk="0" hangingPunct="0">
              <a:spcBef>
                <a:spcPct val="20000"/>
              </a:spcBef>
              <a:buFontTx/>
              <a:buChar char="•"/>
            </a:pPr>
            <a:endParaRPr lang="it-IT" altLang="it-IT" sz="1200" u="none">
              <a:latin typeface="Arial" charset="0"/>
            </a:endParaRPr>
          </a:p>
        </p:txBody>
      </p:sp>
    </p:spTree>
  </p:cSld>
  <p:clrMapOvr>
    <a:masterClrMapping/>
  </p:clrMapOvr>
  <p:transition advTm="85161"/>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158750"/>
            <a:ext cx="7219950" cy="896938"/>
          </a:xfrm>
          <a:prstGeom prst="rect">
            <a:avLst/>
          </a:prstGeom>
        </p:spPr>
        <p:txBody>
          <a:bodyPr/>
          <a:lstStyle>
            <a:lvl1pPr algn="ctr" rtl="0" eaLnBrk="0" fontAlgn="base" hangingPunct="0">
              <a:spcBef>
                <a:spcPct val="0"/>
              </a:spcBef>
              <a:spcAft>
                <a:spcPct val="0"/>
              </a:spcAft>
              <a:defRPr sz="28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2800">
                <a:solidFill>
                  <a:srgbClr val="000099"/>
                </a:solidFill>
                <a:latin typeface="Arial" charset="0"/>
                <a:cs typeface="Arial" charset="0"/>
              </a:defRPr>
            </a:lvl2pPr>
            <a:lvl3pPr algn="ctr" rtl="0" eaLnBrk="0" fontAlgn="base" hangingPunct="0">
              <a:spcBef>
                <a:spcPct val="0"/>
              </a:spcBef>
              <a:spcAft>
                <a:spcPct val="0"/>
              </a:spcAft>
              <a:defRPr sz="2800">
                <a:solidFill>
                  <a:srgbClr val="000099"/>
                </a:solidFill>
                <a:latin typeface="Arial" charset="0"/>
                <a:cs typeface="Arial" charset="0"/>
              </a:defRPr>
            </a:lvl3pPr>
            <a:lvl4pPr algn="ctr" rtl="0" eaLnBrk="0" fontAlgn="base" hangingPunct="0">
              <a:spcBef>
                <a:spcPct val="0"/>
              </a:spcBef>
              <a:spcAft>
                <a:spcPct val="0"/>
              </a:spcAft>
              <a:defRPr sz="2800">
                <a:solidFill>
                  <a:srgbClr val="000099"/>
                </a:solidFill>
                <a:latin typeface="Arial" charset="0"/>
                <a:cs typeface="Arial" charset="0"/>
              </a:defRPr>
            </a:lvl4pPr>
            <a:lvl5pPr algn="ctr" rtl="0" eaLnBrk="0" fontAlgn="base" hangingPunct="0">
              <a:spcBef>
                <a:spcPct val="0"/>
              </a:spcBef>
              <a:spcAft>
                <a:spcPct val="0"/>
              </a:spcAft>
              <a:defRPr sz="2800">
                <a:solidFill>
                  <a:srgbClr val="000099"/>
                </a:solidFill>
                <a:latin typeface="Arial" charset="0"/>
                <a:cs typeface="Arial" charset="0"/>
              </a:defRPr>
            </a:lvl5pPr>
            <a:lvl6pPr marL="457200" algn="ctr" rtl="0" eaLnBrk="0" fontAlgn="base" hangingPunct="0">
              <a:spcBef>
                <a:spcPct val="0"/>
              </a:spcBef>
              <a:spcAft>
                <a:spcPct val="0"/>
              </a:spcAft>
              <a:defRPr sz="2800" b="1">
                <a:solidFill>
                  <a:srgbClr val="000099"/>
                </a:solidFill>
                <a:latin typeface="Tw Cen MT" pitchFamily="34" charset="-18"/>
              </a:defRPr>
            </a:lvl6pPr>
            <a:lvl7pPr marL="914400" algn="ctr" rtl="0" eaLnBrk="0" fontAlgn="base" hangingPunct="0">
              <a:spcBef>
                <a:spcPct val="0"/>
              </a:spcBef>
              <a:spcAft>
                <a:spcPct val="0"/>
              </a:spcAft>
              <a:defRPr sz="2800" b="1">
                <a:solidFill>
                  <a:srgbClr val="000099"/>
                </a:solidFill>
                <a:latin typeface="Tw Cen MT" pitchFamily="34" charset="-18"/>
              </a:defRPr>
            </a:lvl7pPr>
            <a:lvl8pPr marL="1371600" algn="ctr" rtl="0" eaLnBrk="0" fontAlgn="base" hangingPunct="0">
              <a:spcBef>
                <a:spcPct val="0"/>
              </a:spcBef>
              <a:spcAft>
                <a:spcPct val="0"/>
              </a:spcAft>
              <a:defRPr sz="2800" b="1">
                <a:solidFill>
                  <a:srgbClr val="000099"/>
                </a:solidFill>
                <a:latin typeface="Tw Cen MT" pitchFamily="34" charset="-18"/>
              </a:defRPr>
            </a:lvl8pPr>
            <a:lvl9pPr marL="1828800" algn="ctr" rtl="0" eaLnBrk="0" fontAlgn="base" hangingPunct="0">
              <a:spcBef>
                <a:spcPct val="0"/>
              </a:spcBef>
              <a:spcAft>
                <a:spcPct val="0"/>
              </a:spcAft>
              <a:defRPr sz="2800" b="1">
                <a:solidFill>
                  <a:srgbClr val="000099"/>
                </a:solidFill>
                <a:latin typeface="Tw Cen MT" pitchFamily="34" charset="-18"/>
              </a:defRPr>
            </a:lvl9pPr>
          </a:lstStyle>
          <a:p>
            <a:pPr algn="l">
              <a:defRPr/>
            </a:pPr>
            <a:r>
              <a:rPr lang="it-IT" b="1" u="none" kern="0">
                <a:latin typeface="Arial" charset="0"/>
                <a:cs typeface="Arial" charset="0"/>
              </a:rPr>
              <a:t>Riferimenti</a:t>
            </a:r>
          </a:p>
        </p:txBody>
      </p:sp>
      <p:sp>
        <p:nvSpPr>
          <p:cNvPr id="37891" name="Content Placeholder 2"/>
          <p:cNvSpPr txBox="1">
            <a:spLocks/>
          </p:cNvSpPr>
          <p:nvPr/>
        </p:nvSpPr>
        <p:spPr bwMode="auto">
          <a:xfrm>
            <a:off x="468313" y="1373188"/>
            <a:ext cx="8135937" cy="4576762"/>
          </a:xfrm>
          <a:prstGeom prst="rect">
            <a:avLst/>
          </a:prstGeom>
          <a:noFill/>
          <a:ln w="9525">
            <a:noFill/>
            <a:miter lim="800000"/>
            <a:headEnd/>
            <a:tailEnd/>
          </a:ln>
        </p:spPr>
        <p:txBody>
          <a:bodyPr/>
          <a:lstStyle/>
          <a:p>
            <a:pPr marL="342900" indent="-342900" eaLnBrk="0" hangingPunct="0">
              <a:spcBef>
                <a:spcPct val="20000"/>
              </a:spcBef>
              <a:buFontTx/>
              <a:buChar char="•"/>
            </a:pPr>
            <a:r>
              <a:rPr lang="it-IT" sz="1200" u="none">
                <a:latin typeface="Arial" charset="0"/>
              </a:rPr>
              <a:t>Dahlsrud, A., (2006)  „How Corporate Social Responsibility is Defined: an Analysis of 37 Definitions”,</a:t>
            </a:r>
            <a:r>
              <a:rPr lang="it-IT" sz="1200" b="1" u="none">
                <a:latin typeface="Arial" charset="0"/>
              </a:rPr>
              <a:t> </a:t>
            </a:r>
            <a:r>
              <a:rPr lang="it-IT" sz="1200" i="1" u="none">
                <a:latin typeface="Arial" charset="0"/>
              </a:rPr>
              <a:t>Corporate Social Responsibility and Environmental Management, Corp.</a:t>
            </a:r>
            <a:r>
              <a:rPr lang="it-IT" sz="1200" u="none">
                <a:latin typeface="Arial" charset="0"/>
              </a:rPr>
              <a:t> </a:t>
            </a:r>
            <a:r>
              <a:rPr lang="it-IT" sz="1200" i="1" u="none">
                <a:latin typeface="Arial" charset="0"/>
              </a:rPr>
              <a:t>Soc.</a:t>
            </a:r>
            <a:r>
              <a:rPr lang="it-IT" sz="1200" u="none">
                <a:latin typeface="Arial" charset="0"/>
              </a:rPr>
              <a:t> </a:t>
            </a:r>
            <a:r>
              <a:rPr lang="it-IT" sz="1200" i="1" u="none">
                <a:latin typeface="Arial" charset="0"/>
              </a:rPr>
              <a:t>Responsib.</a:t>
            </a:r>
            <a:r>
              <a:rPr lang="it-IT" sz="1200" u="none">
                <a:latin typeface="Arial" charset="0"/>
              </a:rPr>
              <a:t> </a:t>
            </a:r>
            <a:r>
              <a:rPr lang="it-IT" sz="1200" i="1" u="none">
                <a:latin typeface="Arial" charset="0"/>
              </a:rPr>
              <a:t>Environ.</a:t>
            </a:r>
            <a:r>
              <a:rPr lang="it-IT" sz="1200" u="none">
                <a:latin typeface="Arial" charset="0"/>
              </a:rPr>
              <a:t> </a:t>
            </a:r>
            <a:r>
              <a:rPr lang="it-IT" sz="1200" i="1" u="none">
                <a:latin typeface="Arial" charset="0"/>
              </a:rPr>
              <a:t>Mgmt. </a:t>
            </a:r>
            <a:r>
              <a:rPr lang="it-IT" sz="1200" u="none">
                <a:latin typeface="Arial" charset="0"/>
              </a:rPr>
              <a:t>(in stampa) Pubblicato online su Wiley InterScience, (</a:t>
            </a:r>
            <a:r>
              <a:rPr lang="it-IT" sz="1200">
                <a:latin typeface="Arial" charset="0"/>
              </a:rPr>
              <a:t>www.interscience.wiley.com</a:t>
            </a:r>
            <a:r>
              <a:rPr lang="it-IT" sz="1200" u="none">
                <a:latin typeface="Arial" charset="0"/>
              </a:rPr>
              <a:t>)</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Frederick W, Post J, Davis KE., (1992). </a:t>
            </a:r>
            <a:r>
              <a:rPr lang="it-IT" sz="1200" i="1" u="none">
                <a:latin typeface="Arial" charset="0"/>
              </a:rPr>
              <a:t>Business and Society.</a:t>
            </a:r>
            <a:r>
              <a:rPr lang="it-IT" sz="1200" u="none">
                <a:latin typeface="Arial" charset="0"/>
              </a:rPr>
              <a:t> </a:t>
            </a:r>
            <a:r>
              <a:rPr lang="it-IT" sz="1200" i="1" u="none">
                <a:latin typeface="Arial" charset="0"/>
              </a:rPr>
              <a:t>Corporate Strategy, Public Policy, Ethics</a:t>
            </a:r>
            <a:r>
              <a:rPr lang="it-IT" sz="1200" u="none">
                <a:latin typeface="Arial" charset="0"/>
              </a:rPr>
              <a:t>, 7° ed. McGraw-Hill: London.</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Habisch, A., Jonker J.,,Wegner, M., Schmidpeter R., (Eds), (2005), </a:t>
            </a:r>
            <a:r>
              <a:rPr lang="it-IT" sz="1200" i="1" u="none">
                <a:latin typeface="Arial" charset="0"/>
              </a:rPr>
              <a:t>Corporate Social Responsability Across Europe</a:t>
            </a:r>
            <a:r>
              <a:rPr lang="it-IT" sz="1200" u="none">
                <a:latin typeface="Arial" charset="0"/>
              </a:rPr>
              <a:t>, Springer Berlin, Heidelberg</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Keinert C., (2008),</a:t>
            </a:r>
            <a:r>
              <a:rPr lang="it-IT" sz="1200" i="1" u="none">
                <a:latin typeface="Arial" charset="0"/>
              </a:rPr>
              <a:t> </a:t>
            </a:r>
            <a:r>
              <a:rPr lang="it-IT" sz="1200" u="none">
                <a:latin typeface="Arial" charset="0"/>
              </a:rPr>
              <a:t>Corporate Social Responsibility as an International Strategy, Physica-Werlag A Springer Company, Heidelberg</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Khoury G, Rostami J, Turnbull JP., (1999), </a:t>
            </a:r>
            <a:r>
              <a:rPr lang="it-IT" sz="1200" i="1" u="none">
                <a:latin typeface="Arial" charset="0"/>
              </a:rPr>
              <a:t>Corporate Social Responsibility:</a:t>
            </a:r>
            <a:r>
              <a:rPr lang="it-IT" sz="1200" u="none">
                <a:latin typeface="Arial" charset="0"/>
              </a:rPr>
              <a:t> </a:t>
            </a:r>
            <a:r>
              <a:rPr lang="it-IT" sz="1200" i="1" u="none">
                <a:latin typeface="Arial" charset="0"/>
              </a:rPr>
              <a:t>Turning Words into Action</a:t>
            </a:r>
            <a:r>
              <a:rPr lang="it-IT" sz="1200" u="none">
                <a:latin typeface="Arial" charset="0"/>
              </a:rPr>
              <a:t>. Conference Board of Canada: Ottawa.</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Kotler, P. and Lee, N., (2005), </a:t>
            </a:r>
            <a:r>
              <a:rPr lang="it-IT" sz="1200" i="1" u="none">
                <a:latin typeface="Arial" charset="0"/>
              </a:rPr>
              <a:t>Corporate Responsibility:</a:t>
            </a:r>
            <a:r>
              <a:rPr lang="it-IT" sz="1200" u="none">
                <a:latin typeface="Arial" charset="0"/>
              </a:rPr>
              <a:t> </a:t>
            </a:r>
            <a:r>
              <a:rPr lang="it-IT" sz="1200" i="1" u="none">
                <a:latin typeface="Arial" charset="0"/>
              </a:rPr>
              <a:t>Doing the Most Good for Your Company and Your Cause</a:t>
            </a:r>
            <a:r>
              <a:rPr lang="it-IT" sz="1200" u="none">
                <a:latin typeface="Arial" charset="0"/>
              </a:rPr>
              <a:t>, Wiley, Hoboken, New Jersey.</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McWilliams, A. and Siegel, D., (2001), “Corporate responsibility: a theory of the firm perspective”, </a:t>
            </a:r>
            <a:r>
              <a:rPr lang="it-IT" sz="1200" i="1" u="none">
                <a:latin typeface="Arial" charset="0"/>
              </a:rPr>
              <a:t>The Academy of Management Review</a:t>
            </a:r>
            <a:r>
              <a:rPr lang="it-IT" sz="1200" u="none">
                <a:latin typeface="Arial" charset="0"/>
              </a:rPr>
              <a:t>, Vol. 26, No. 1, pp. 117–127.</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Unione Europea, (2004), </a:t>
            </a:r>
            <a:r>
              <a:rPr lang="it-IT" sz="1200" i="1" u="none">
                <a:latin typeface="Arial" charset="0"/>
              </a:rPr>
              <a:t>Euroabstract:</a:t>
            </a:r>
            <a:r>
              <a:rPr lang="it-IT" sz="1200" u="none">
                <a:latin typeface="Arial" charset="0"/>
              </a:rPr>
              <a:t> </a:t>
            </a:r>
            <a:r>
              <a:rPr lang="it-IT" sz="1200" i="1" u="none">
                <a:latin typeface="Arial" charset="0"/>
              </a:rPr>
              <a:t>Corporate social responsibility,</a:t>
            </a:r>
            <a:r>
              <a:rPr lang="it-IT" sz="1200" u="none">
                <a:latin typeface="Arial" charset="0"/>
              </a:rPr>
              <a:t> Vol. 42–1, Febbraio. Commissione Europea: DG Imprese.</a:t>
            </a:r>
            <a:endParaRPr lang="it-IT" altLang="it-IT" sz="1200" u="none">
              <a:latin typeface="Arial" charset="0"/>
            </a:endParaRPr>
          </a:p>
          <a:p>
            <a:pPr marL="342900" indent="-342900" eaLnBrk="0" hangingPunct="0">
              <a:spcBef>
                <a:spcPct val="20000"/>
              </a:spcBef>
              <a:buFontTx/>
              <a:buChar char="•"/>
            </a:pPr>
            <a:r>
              <a:rPr lang="it-IT" sz="1200" u="none">
                <a:latin typeface="Arial" charset="0"/>
              </a:rPr>
              <a:t>Consiglio mondiale delle imprese per lo sviluppo sostenibile, (1999), .</a:t>
            </a:r>
            <a:r>
              <a:rPr lang="it-IT" sz="1200" i="1" u="none">
                <a:latin typeface="Arial" charset="0"/>
              </a:rPr>
              <a:t>Corporate Social Responsibility:</a:t>
            </a:r>
            <a:r>
              <a:rPr lang="it-IT" sz="1200" u="none">
                <a:latin typeface="Arial" charset="0"/>
              </a:rPr>
              <a:t> </a:t>
            </a:r>
            <a:r>
              <a:rPr lang="it-IT" sz="1200" i="1" u="none">
                <a:latin typeface="Arial" charset="0"/>
              </a:rPr>
              <a:t>Meeting Changing Expectations</a:t>
            </a:r>
            <a:r>
              <a:rPr lang="it-IT" sz="1200" u="none">
                <a:latin typeface="Arial" charset="0"/>
              </a:rPr>
              <a:t>. Consiglio mondiale delle imprese per lo sviluppo sostenibile: Ginevra.</a:t>
            </a:r>
            <a:endParaRPr lang="it-IT" altLang="it-IT" sz="1200" u="none">
              <a:latin typeface="Arial" charset="0"/>
            </a:endParaRPr>
          </a:p>
          <a:p>
            <a:pPr marL="342900" indent="-342900" eaLnBrk="0" hangingPunct="0">
              <a:spcBef>
                <a:spcPct val="20000"/>
              </a:spcBef>
              <a:buFontTx/>
              <a:buChar char="•"/>
            </a:pPr>
            <a:endParaRPr lang="it-IT" altLang="it-IT" sz="1200" u="none">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ChangeArrowheads="1"/>
          </p:cNvSpPr>
          <p:nvPr/>
        </p:nvSpPr>
        <p:spPr bwMode="auto">
          <a:xfrm>
            <a:off x="1600200" y="300038"/>
            <a:ext cx="7219950" cy="896937"/>
          </a:xfrm>
          <a:prstGeom prst="rect">
            <a:avLst/>
          </a:prstGeom>
          <a:noFill/>
          <a:ln w="9525">
            <a:noFill/>
            <a:miter lim="800000"/>
            <a:headEnd/>
            <a:tailEnd/>
          </a:ln>
        </p:spPr>
        <p:txBody>
          <a:bodyPr/>
          <a:lstStyle/>
          <a:p>
            <a:pPr algn="ctr" eaLnBrk="0" hangingPunct="0"/>
            <a:r>
              <a:rPr lang="it-IT" u="none">
                <a:solidFill>
                  <a:srgbClr val="000099"/>
                </a:solidFill>
                <a:latin typeface="Arial" charset="0"/>
              </a:rPr>
              <a:t>Riferimenti agli Autori</a:t>
            </a:r>
            <a:endParaRPr lang="it-IT" altLang="it-IT" u="none">
              <a:solidFill>
                <a:srgbClr val="000099"/>
              </a:solidFill>
              <a:latin typeface="Arial" charset="0"/>
            </a:endParaRPr>
          </a:p>
        </p:txBody>
      </p:sp>
      <p:sp>
        <p:nvSpPr>
          <p:cNvPr id="38915" name="Rectangle 3"/>
          <p:cNvSpPr txBox="1">
            <a:spLocks noChangeArrowheads="1"/>
          </p:cNvSpPr>
          <p:nvPr/>
        </p:nvSpPr>
        <p:spPr bwMode="auto">
          <a:xfrm>
            <a:off x="323850" y="1412875"/>
            <a:ext cx="8569325" cy="4378325"/>
          </a:xfrm>
          <a:prstGeom prst="rect">
            <a:avLst/>
          </a:prstGeom>
          <a:noFill/>
          <a:ln w="9525">
            <a:noFill/>
            <a:miter lim="800000"/>
            <a:headEnd/>
            <a:tailEnd/>
          </a:ln>
        </p:spPr>
        <p:txBody>
          <a:bodyPr/>
          <a:lstStyle/>
          <a:p>
            <a:pPr marL="342900" indent="-342900" algn="just" eaLnBrk="0" hangingPunct="0">
              <a:lnSpc>
                <a:spcPct val="80000"/>
              </a:lnSpc>
              <a:spcBef>
                <a:spcPct val="20000"/>
              </a:spcBef>
            </a:pPr>
            <a:r>
              <a:rPr lang="it-IT" sz="1400" u="none">
                <a:latin typeface="Tw Cen MT" pitchFamily="34" charset="0"/>
              </a:rPr>
              <a:t>Questo materiale formativo è stato certificato secondo le norme </a:t>
            </a:r>
            <a:r>
              <a:rPr lang="it-IT" sz="1400" b="1" u="none">
                <a:latin typeface="Tw Cen MT" pitchFamily="34" charset="0"/>
              </a:rPr>
              <a:t>ECQA – European Certification and Qualification Association.</a:t>
            </a:r>
          </a:p>
          <a:p>
            <a:pPr marL="342900" indent="-342900" algn="just" eaLnBrk="0" hangingPunct="0">
              <a:lnSpc>
                <a:spcPct val="80000"/>
              </a:lnSpc>
              <a:spcBef>
                <a:spcPct val="20000"/>
              </a:spcBef>
            </a:pPr>
            <a:endParaRPr lang="it-IT" altLang="it-IT" sz="1400" b="1" u="none">
              <a:latin typeface="Tw Cen MT" pitchFamily="34" charset="0"/>
            </a:endParaRPr>
          </a:p>
          <a:p>
            <a:pPr marL="342900" indent="-342900" algn="just" eaLnBrk="0" hangingPunct="0">
              <a:lnSpc>
                <a:spcPct val="80000"/>
              </a:lnSpc>
              <a:spcBef>
                <a:spcPct val="20000"/>
              </a:spcBef>
            </a:pPr>
            <a:r>
              <a:rPr lang="it-IT" sz="1400" u="none">
                <a:latin typeface="Tw Cen MT" pitchFamily="34" charset="0"/>
              </a:rPr>
              <a:t>Il materiale formativo è stato sviluppato dal consorzio internazionale </a:t>
            </a:r>
            <a:r>
              <a:rPr lang="it-IT" sz="1400" b="1" u="none">
                <a:latin typeface="Tw Cen MT" pitchFamily="34" charset="0"/>
              </a:rPr>
              <a:t>“From Idea to Enterprise”:</a:t>
            </a:r>
          </a:p>
          <a:p>
            <a:pPr marL="342900" indent="-342900" algn="just" eaLnBrk="0" hangingPunct="0">
              <a:lnSpc>
                <a:spcPct val="80000"/>
              </a:lnSpc>
              <a:spcBef>
                <a:spcPct val="20000"/>
              </a:spcBef>
              <a:buFontTx/>
              <a:buChar char="•"/>
            </a:pPr>
            <a:endParaRPr lang="it-IT" altLang="it-IT" sz="1400" u="none">
              <a:latin typeface="Tw Cen MT" pitchFamily="34" charset="0"/>
            </a:endParaRPr>
          </a:p>
          <a:p>
            <a:pPr marL="342900" indent="-342900" algn="just" eaLnBrk="0" hangingPunct="0">
              <a:lnSpc>
                <a:spcPct val="80000"/>
              </a:lnSpc>
              <a:spcBef>
                <a:spcPct val="20000"/>
              </a:spcBef>
              <a:buFontTx/>
              <a:buChar char="•"/>
            </a:pPr>
            <a:r>
              <a:rPr lang="it-IT" sz="1400" b="1" u="none">
                <a:latin typeface="Tw Cen MT" pitchFamily="34" charset="0"/>
              </a:rPr>
              <a:t>RPIC-VIP s.r.o.,</a:t>
            </a:r>
            <a:r>
              <a:rPr lang="it-IT" sz="1400" u="none">
                <a:latin typeface="Tw Cen MT" pitchFamily="34" charset="0"/>
              </a:rPr>
              <a:t> Repubblica Ceca, </a:t>
            </a:r>
            <a:r>
              <a:rPr lang="it-IT" sz="1400" u="none">
                <a:latin typeface="Tw Cen MT" pitchFamily="34" charset="0"/>
                <a:hlinkClick r:id="rId3"/>
              </a:rPr>
              <a:t>www.rpic-vip.cz</a:t>
            </a:r>
            <a:endParaRPr lang="it-IT" altLang="it-IT" sz="1400" u="none">
              <a:latin typeface="Tw Cen MT" pitchFamily="34" charset="0"/>
            </a:endParaRPr>
          </a:p>
          <a:p>
            <a:pPr marL="342900" indent="-342900" algn="just" eaLnBrk="0" hangingPunct="0">
              <a:lnSpc>
                <a:spcPct val="80000"/>
              </a:lnSpc>
              <a:spcBef>
                <a:spcPct val="20000"/>
              </a:spcBef>
              <a:buFontTx/>
              <a:buChar char="•"/>
            </a:pPr>
            <a:r>
              <a:rPr lang="it-IT" sz="1400" b="1" u="none">
                <a:latin typeface="Tw Cen MT" pitchFamily="34" charset="0"/>
              </a:rPr>
              <a:t>ISQ,</a:t>
            </a:r>
            <a:r>
              <a:rPr lang="it-IT" sz="1400" u="none">
                <a:latin typeface="Tw Cen MT" pitchFamily="34" charset="0"/>
              </a:rPr>
              <a:t> Portogallo, </a:t>
            </a:r>
            <a:r>
              <a:rPr lang="it-IT" sz="1400" u="none">
                <a:latin typeface="Tw Cen MT" pitchFamily="34" charset="0"/>
                <a:hlinkClick r:id="rId4"/>
              </a:rPr>
              <a:t>www.isq.pt</a:t>
            </a:r>
            <a:endParaRPr lang="it-IT" altLang="it-IT" sz="1400" u="none">
              <a:latin typeface="Tw Cen MT" pitchFamily="34" charset="0"/>
            </a:endParaRPr>
          </a:p>
          <a:p>
            <a:pPr marL="342900" indent="-342900" algn="just" eaLnBrk="0" hangingPunct="0">
              <a:lnSpc>
                <a:spcPct val="80000"/>
              </a:lnSpc>
              <a:spcBef>
                <a:spcPct val="20000"/>
              </a:spcBef>
              <a:buFontTx/>
              <a:buChar char="•"/>
            </a:pPr>
            <a:r>
              <a:rPr lang="it-IT" sz="1400" b="1" u="none">
                <a:latin typeface="Tw Cen MT" pitchFamily="34" charset="0"/>
              </a:rPr>
              <a:t>EUROSUCCESS CONSULTING,</a:t>
            </a:r>
            <a:r>
              <a:rPr lang="it-IT" sz="1400" u="none">
                <a:latin typeface="Tw Cen MT" pitchFamily="34" charset="0"/>
              </a:rPr>
              <a:t> Cipro, </a:t>
            </a:r>
            <a:r>
              <a:rPr lang="it-IT" sz="1400" u="none">
                <a:latin typeface="Tw Cen MT" pitchFamily="34" charset="0"/>
                <a:hlinkClick r:id="rId5"/>
              </a:rPr>
              <a:t>www.eurosc.eu</a:t>
            </a:r>
            <a:r>
              <a:rPr lang="it-IT" sz="1400" u="none">
                <a:latin typeface="Tw Cen MT" pitchFamily="34" charset="0"/>
              </a:rPr>
              <a:t> </a:t>
            </a:r>
            <a:endParaRPr lang="it-IT" altLang="it-IT" sz="1400" u="none">
              <a:latin typeface="Tw Cen MT" pitchFamily="34" charset="0"/>
            </a:endParaRPr>
          </a:p>
          <a:p>
            <a:pPr marL="342900" indent="-342900" algn="just" eaLnBrk="0" hangingPunct="0">
              <a:lnSpc>
                <a:spcPct val="80000"/>
              </a:lnSpc>
              <a:spcBef>
                <a:spcPct val="20000"/>
              </a:spcBef>
              <a:buFontTx/>
              <a:buChar char="•"/>
            </a:pPr>
            <a:r>
              <a:rPr lang="it-IT" sz="1400" b="1" u="none">
                <a:latin typeface="Tw Cen MT" pitchFamily="34" charset="0"/>
              </a:rPr>
              <a:t>CIRSES,</a:t>
            </a:r>
            <a:r>
              <a:rPr lang="it-IT" sz="1400" u="none">
                <a:latin typeface="Tw Cen MT" pitchFamily="34" charset="0"/>
              </a:rPr>
              <a:t> Italia, </a:t>
            </a:r>
            <a:r>
              <a:rPr lang="it-IT" sz="1400" u="none">
                <a:latin typeface="Tw Cen MT" pitchFamily="34" charset="0"/>
                <a:hlinkClick r:id="rId6"/>
              </a:rPr>
              <a:t>www.cirses.it</a:t>
            </a:r>
            <a:endParaRPr lang="it-IT" altLang="it-IT" sz="1400" u="none">
              <a:latin typeface="Tw Cen MT" pitchFamily="34" charset="0"/>
            </a:endParaRPr>
          </a:p>
          <a:p>
            <a:pPr marL="342900" indent="-342900" algn="just" eaLnBrk="0" hangingPunct="0">
              <a:lnSpc>
                <a:spcPct val="80000"/>
              </a:lnSpc>
              <a:spcBef>
                <a:spcPct val="20000"/>
              </a:spcBef>
              <a:buFontTx/>
              <a:buChar char="•"/>
            </a:pPr>
            <a:r>
              <a:rPr lang="it-IT" sz="1400" b="1" u="none">
                <a:latin typeface="Tw Cen MT" pitchFamily="34" charset="0"/>
              </a:rPr>
              <a:t>ISCN Ges.m.b.H,</a:t>
            </a:r>
            <a:r>
              <a:rPr lang="it-IT" sz="1400" u="none">
                <a:latin typeface="Tw Cen MT" pitchFamily="34" charset="0"/>
              </a:rPr>
              <a:t> Austria, </a:t>
            </a:r>
            <a:r>
              <a:rPr lang="it-IT" sz="1400" u="none">
                <a:latin typeface="Tw Cen MT" pitchFamily="34" charset="0"/>
                <a:hlinkClick r:id="rId7"/>
              </a:rPr>
              <a:t>www.iscn.com</a:t>
            </a:r>
            <a:endParaRPr lang="it-IT" altLang="it-IT" sz="1400" u="none">
              <a:latin typeface="Tw Cen MT" pitchFamily="34" charset="0"/>
            </a:endParaRPr>
          </a:p>
          <a:p>
            <a:pPr marL="342900" indent="-342900" algn="just" eaLnBrk="0" hangingPunct="0">
              <a:lnSpc>
                <a:spcPct val="80000"/>
              </a:lnSpc>
              <a:spcBef>
                <a:spcPct val="20000"/>
              </a:spcBef>
              <a:buFontTx/>
              <a:buChar char="•"/>
            </a:pPr>
            <a:r>
              <a:rPr lang="it-IT" sz="1400" b="1" u="none">
                <a:latin typeface="Tw Cen MT" pitchFamily="34" charset="0"/>
              </a:rPr>
              <a:t>European Manufacturing and Innovation Research Association AISBL,</a:t>
            </a:r>
            <a:r>
              <a:rPr lang="it-IT" sz="1400" u="none">
                <a:latin typeface="Tw Cen MT" pitchFamily="34" charset="0"/>
              </a:rPr>
              <a:t> Belgio/Francia, </a:t>
            </a:r>
            <a:r>
              <a:rPr lang="it-IT" sz="1400" u="none">
                <a:latin typeface="Tw Cen MT" pitchFamily="34" charset="0"/>
                <a:hlinkClick r:id="rId8"/>
              </a:rPr>
              <a:t>www.emiracle.eu</a:t>
            </a:r>
            <a:r>
              <a:rPr lang="it-IT" sz="1400" u="none">
                <a:latin typeface="Tw Cen MT" pitchFamily="34" charset="0"/>
              </a:rPr>
              <a:t> </a:t>
            </a:r>
            <a:endParaRPr lang="it-IT" altLang="it-IT" sz="1400" u="none">
              <a:latin typeface="Tw Cen MT" pitchFamily="34" charset="0"/>
            </a:endParaRPr>
          </a:p>
          <a:p>
            <a:pPr marL="342900" indent="-342900" algn="just" eaLnBrk="0" hangingPunct="0">
              <a:lnSpc>
                <a:spcPct val="80000"/>
              </a:lnSpc>
              <a:spcBef>
                <a:spcPct val="20000"/>
              </a:spcBef>
              <a:buFontTx/>
              <a:buChar char="•"/>
            </a:pPr>
            <a:endParaRPr lang="it-IT" altLang="it-IT" sz="1400" u="none">
              <a:latin typeface="Tw Cen MT" pitchFamily="34" charset="0"/>
            </a:endParaRPr>
          </a:p>
          <a:p>
            <a:pPr marL="342900" indent="-342900" algn="just" eaLnBrk="0" hangingPunct="0">
              <a:lnSpc>
                <a:spcPct val="80000"/>
              </a:lnSpc>
              <a:spcBef>
                <a:spcPct val="20000"/>
              </a:spcBef>
            </a:pPr>
            <a:r>
              <a:rPr lang="it-IT" sz="1400" u="none">
                <a:latin typeface="Tw Cen MT" pitchFamily="34" charset="0"/>
              </a:rPr>
              <a:t>Lo sviluppo di questo materiale formativo è stato in parte finanziato dall’UE con:</a:t>
            </a:r>
          </a:p>
          <a:p>
            <a:pPr marL="342900" indent="-342900" algn="just" eaLnBrk="0" hangingPunct="0">
              <a:lnSpc>
                <a:spcPct val="80000"/>
              </a:lnSpc>
              <a:spcBef>
                <a:spcPct val="20000"/>
              </a:spcBef>
            </a:pPr>
            <a:r>
              <a:rPr lang="it-IT" sz="1400" u="none">
                <a:latin typeface="Tw Cen MT" pitchFamily="34" charset="0"/>
              </a:rPr>
              <a:t>	il Programma Leonardo da Vinci 2012-1-CZ1-LEO05-09679.</a:t>
            </a:r>
          </a:p>
          <a:p>
            <a:pPr marL="342900" indent="-342900" algn="just" eaLnBrk="0" hangingPunct="0">
              <a:lnSpc>
                <a:spcPct val="80000"/>
              </a:lnSpc>
              <a:spcBef>
                <a:spcPct val="20000"/>
              </a:spcBef>
              <a:buFontTx/>
              <a:buChar char="•"/>
            </a:pPr>
            <a:endParaRPr lang="it-IT" altLang="it-IT" sz="2000" u="none">
              <a:latin typeface="Tw Cen MT" pitchFamily="34" charset="0"/>
            </a:endParaRPr>
          </a:p>
        </p:txBody>
      </p:sp>
      <p:sp>
        <p:nvSpPr>
          <p:cNvPr id="38916" name="Text Box 5"/>
          <p:cNvSpPr txBox="1">
            <a:spLocks noChangeArrowheads="1"/>
          </p:cNvSpPr>
          <p:nvPr/>
        </p:nvSpPr>
        <p:spPr bwMode="auto">
          <a:xfrm>
            <a:off x="3492500" y="4859338"/>
            <a:ext cx="5373688" cy="730250"/>
          </a:xfrm>
          <a:prstGeom prst="rect">
            <a:avLst/>
          </a:prstGeom>
          <a:noFill/>
          <a:ln w="9525">
            <a:noFill/>
            <a:miter lim="800000"/>
            <a:headEnd/>
            <a:tailEnd/>
          </a:ln>
        </p:spPr>
        <p:txBody>
          <a:bodyPr>
            <a:spAutoFit/>
          </a:bodyPr>
          <a:lstStyle/>
          <a:p>
            <a:pPr eaLnBrk="0" hangingPunct="0"/>
            <a:r>
              <a:rPr lang="it-IT" sz="1400" u="none">
                <a:solidFill>
                  <a:srgbClr val="000099"/>
                </a:solidFill>
                <a:latin typeface="Tw Cen MT" pitchFamily="34" charset="0"/>
              </a:rPr>
              <a:t>Questa pubblicazione riflette il punto di vista esclusivo degli autori e la Commissione non può essere ritenuta responsabile di eventuali utilizzi che potrebbero essere fatti delle informazioni ivi contenute. </a:t>
            </a:r>
          </a:p>
        </p:txBody>
      </p:sp>
      <p:pic>
        <p:nvPicPr>
          <p:cNvPr id="38917" name="Picture 2" descr="EU_flag_LLP_EN-01"/>
          <p:cNvPicPr>
            <a:picLocks noChangeAspect="1" noChangeArrowheads="1"/>
          </p:cNvPicPr>
          <p:nvPr/>
        </p:nvPicPr>
        <p:blipFill>
          <a:blip r:embed="rId9" cstate="print"/>
          <a:srcRect/>
          <a:stretch>
            <a:fillRect/>
          </a:stretch>
        </p:blipFill>
        <p:spPr bwMode="auto">
          <a:xfrm>
            <a:off x="684213" y="4868863"/>
            <a:ext cx="2087562"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0200" y="0"/>
            <a:ext cx="7219950" cy="896938"/>
          </a:xfrm>
          <a:prstGeom prst="rect">
            <a:avLst/>
          </a:prstGeom>
        </p:spPr>
        <p:txBody>
          <a:bodyPr/>
          <a:lstStyle>
            <a:lvl1pPr algn="ctr" rtl="0" eaLnBrk="0" fontAlgn="base" hangingPunct="0">
              <a:spcBef>
                <a:spcPct val="0"/>
              </a:spcBef>
              <a:spcAft>
                <a:spcPct val="0"/>
              </a:spcAft>
              <a:defRPr sz="28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2800">
                <a:solidFill>
                  <a:srgbClr val="000099"/>
                </a:solidFill>
                <a:latin typeface="Arial" charset="0"/>
                <a:cs typeface="Arial" charset="0"/>
              </a:defRPr>
            </a:lvl2pPr>
            <a:lvl3pPr algn="ctr" rtl="0" eaLnBrk="0" fontAlgn="base" hangingPunct="0">
              <a:spcBef>
                <a:spcPct val="0"/>
              </a:spcBef>
              <a:spcAft>
                <a:spcPct val="0"/>
              </a:spcAft>
              <a:defRPr sz="2800">
                <a:solidFill>
                  <a:srgbClr val="000099"/>
                </a:solidFill>
                <a:latin typeface="Arial" charset="0"/>
                <a:cs typeface="Arial" charset="0"/>
              </a:defRPr>
            </a:lvl3pPr>
            <a:lvl4pPr algn="ctr" rtl="0" eaLnBrk="0" fontAlgn="base" hangingPunct="0">
              <a:spcBef>
                <a:spcPct val="0"/>
              </a:spcBef>
              <a:spcAft>
                <a:spcPct val="0"/>
              </a:spcAft>
              <a:defRPr sz="2800">
                <a:solidFill>
                  <a:srgbClr val="000099"/>
                </a:solidFill>
                <a:latin typeface="Arial" charset="0"/>
                <a:cs typeface="Arial" charset="0"/>
              </a:defRPr>
            </a:lvl4pPr>
            <a:lvl5pPr algn="ctr" rtl="0" eaLnBrk="0" fontAlgn="base" hangingPunct="0">
              <a:spcBef>
                <a:spcPct val="0"/>
              </a:spcBef>
              <a:spcAft>
                <a:spcPct val="0"/>
              </a:spcAft>
              <a:defRPr sz="2800">
                <a:solidFill>
                  <a:srgbClr val="000099"/>
                </a:solidFill>
                <a:latin typeface="Arial" charset="0"/>
                <a:cs typeface="Arial" charset="0"/>
              </a:defRPr>
            </a:lvl5pPr>
            <a:lvl6pPr marL="457200" algn="ctr" rtl="0" eaLnBrk="0" fontAlgn="base" hangingPunct="0">
              <a:spcBef>
                <a:spcPct val="0"/>
              </a:spcBef>
              <a:spcAft>
                <a:spcPct val="0"/>
              </a:spcAft>
              <a:defRPr sz="2800" b="1">
                <a:solidFill>
                  <a:srgbClr val="000099"/>
                </a:solidFill>
                <a:latin typeface="Tw Cen MT" pitchFamily="34" charset="-18"/>
              </a:defRPr>
            </a:lvl6pPr>
            <a:lvl7pPr marL="914400" algn="ctr" rtl="0" eaLnBrk="0" fontAlgn="base" hangingPunct="0">
              <a:spcBef>
                <a:spcPct val="0"/>
              </a:spcBef>
              <a:spcAft>
                <a:spcPct val="0"/>
              </a:spcAft>
              <a:defRPr sz="2800" b="1">
                <a:solidFill>
                  <a:srgbClr val="000099"/>
                </a:solidFill>
                <a:latin typeface="Tw Cen MT" pitchFamily="34" charset="-18"/>
              </a:defRPr>
            </a:lvl7pPr>
            <a:lvl8pPr marL="1371600" algn="ctr" rtl="0" eaLnBrk="0" fontAlgn="base" hangingPunct="0">
              <a:spcBef>
                <a:spcPct val="0"/>
              </a:spcBef>
              <a:spcAft>
                <a:spcPct val="0"/>
              </a:spcAft>
              <a:defRPr sz="2800" b="1">
                <a:solidFill>
                  <a:srgbClr val="000099"/>
                </a:solidFill>
                <a:latin typeface="Tw Cen MT" pitchFamily="34" charset="-18"/>
              </a:defRPr>
            </a:lvl8pPr>
            <a:lvl9pPr marL="1828800" algn="ctr" rtl="0" eaLnBrk="0" fontAlgn="base" hangingPunct="0">
              <a:spcBef>
                <a:spcPct val="0"/>
              </a:spcBef>
              <a:spcAft>
                <a:spcPct val="0"/>
              </a:spcAft>
              <a:defRPr sz="2800" b="1">
                <a:solidFill>
                  <a:srgbClr val="000099"/>
                </a:solidFill>
                <a:latin typeface="Tw Cen MT" pitchFamily="34" charset="-18"/>
              </a:defRPr>
            </a:lvl9pPr>
          </a:lstStyle>
          <a:p>
            <a:pPr algn="l">
              <a:defRPr/>
            </a:pPr>
            <a:r>
              <a:rPr lang="it-IT" b="1" u="none" kern="0">
                <a:latin typeface="Arial" charset="0"/>
                <a:cs typeface="Arial" charset="0"/>
              </a:rPr>
              <a:t>Abilità interpersonali per una comunicazione efficace</a:t>
            </a:r>
          </a:p>
        </p:txBody>
      </p:sp>
      <p:sp>
        <p:nvSpPr>
          <p:cNvPr id="5" name="TextBox 4"/>
          <p:cNvSpPr txBox="1"/>
          <p:nvPr/>
        </p:nvSpPr>
        <p:spPr>
          <a:xfrm>
            <a:off x="3059832" y="3501008"/>
            <a:ext cx="3384376" cy="369332"/>
          </a:xfrm>
          <a:prstGeom prst="rect">
            <a:avLst/>
          </a:prstGeom>
          <a:effectLst>
            <a:glow rad="139700">
              <a:schemeClr val="accent1">
                <a:satMod val="175000"/>
                <a:alpha val="40000"/>
              </a:schemeClr>
            </a:glow>
            <a:innerShdw blurRad="63500" dist="50800" dir="13500000">
              <a:prstClr val="black">
                <a:alpha val="50000"/>
              </a:prstClr>
            </a:innerShdw>
          </a:effectLst>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0" hangingPunct="0"/>
            <a:r>
              <a:rPr lang="it-IT" sz="1800" b="1" u="none">
                <a:solidFill>
                  <a:srgbClr val="FFFFFF"/>
                </a:solidFill>
              </a:rPr>
              <a:t>Abilità interpersonali</a:t>
            </a:r>
            <a:endParaRPr lang="it-IT" altLang="it-IT" sz="1800" b="1" u="none">
              <a:solidFill>
                <a:srgbClr val="FFFFFF"/>
              </a:solidFill>
            </a:endParaRPr>
          </a:p>
        </p:txBody>
      </p:sp>
      <p:sp>
        <p:nvSpPr>
          <p:cNvPr id="6" name="TextBox 5"/>
          <p:cNvSpPr txBox="1"/>
          <p:nvPr/>
        </p:nvSpPr>
        <p:spPr>
          <a:xfrm>
            <a:off x="5940152" y="1484784"/>
            <a:ext cx="2736304" cy="1200329"/>
          </a:xfrm>
          <a:prstGeom prst="rect">
            <a:avLst/>
          </a:prstGeom>
          <a:effectLst>
            <a:glow rad="139700">
              <a:schemeClr val="accent1">
                <a:satMod val="175000"/>
                <a:alpha val="40000"/>
              </a:schemeClr>
            </a:glow>
            <a:innerShdw blurRad="63500" dist="50800" dir="135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hangingPunct="0"/>
            <a:r>
              <a:rPr lang="it-IT" sz="1800" b="1" u="none">
                <a:solidFill>
                  <a:schemeClr val="tx1"/>
                </a:solidFill>
              </a:rPr>
              <a:t>Lavoro di squadra </a:t>
            </a:r>
            <a:r>
              <a:rPr lang="it-IT" sz="1800" u="none">
                <a:solidFill>
                  <a:schemeClr val="tx1"/>
                </a:solidFill>
              </a:rPr>
              <a:t>– mentoring, lavoro di gruppo, decision-making, delega, collaborazione</a:t>
            </a:r>
            <a:endParaRPr lang="it-IT" altLang="it-IT" sz="1800" u="none">
              <a:solidFill>
                <a:schemeClr val="tx1"/>
              </a:solidFill>
            </a:endParaRPr>
          </a:p>
        </p:txBody>
      </p:sp>
      <p:sp>
        <p:nvSpPr>
          <p:cNvPr id="7" name="TextBox 6"/>
          <p:cNvSpPr txBox="1"/>
          <p:nvPr/>
        </p:nvSpPr>
        <p:spPr>
          <a:xfrm>
            <a:off x="827584" y="1556792"/>
            <a:ext cx="2736304" cy="1200329"/>
          </a:xfrm>
          <a:prstGeom prst="rect">
            <a:avLst/>
          </a:prstGeom>
          <a:effectLst>
            <a:glow rad="139700">
              <a:schemeClr val="accent1">
                <a:satMod val="175000"/>
                <a:alpha val="40000"/>
              </a:schemeClr>
            </a:glow>
            <a:innerShdw blurRad="63500" dist="50800" dir="135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hangingPunct="0"/>
            <a:r>
              <a:rPr lang="it-IT" sz="1800" b="1" u="none">
                <a:solidFill>
                  <a:schemeClr val="tx1"/>
                </a:solidFill>
              </a:rPr>
              <a:t>Leadership </a:t>
            </a:r>
            <a:r>
              <a:rPr lang="it-IT" sz="1800" u="none">
                <a:solidFill>
                  <a:schemeClr val="tx1"/>
                </a:solidFill>
              </a:rPr>
              <a:t>– mentoring, decision-making, delega, motivazione degli altri</a:t>
            </a:r>
            <a:endParaRPr lang="it-IT" altLang="it-IT" sz="1800" u="none">
              <a:solidFill>
                <a:schemeClr val="tx1"/>
              </a:solidFill>
            </a:endParaRPr>
          </a:p>
        </p:txBody>
      </p:sp>
      <p:sp>
        <p:nvSpPr>
          <p:cNvPr id="8" name="TextBox 7"/>
          <p:cNvSpPr txBox="1"/>
          <p:nvPr/>
        </p:nvSpPr>
        <p:spPr>
          <a:xfrm>
            <a:off x="2915816" y="4293096"/>
            <a:ext cx="3528392" cy="923330"/>
          </a:xfrm>
          <a:prstGeom prst="rect">
            <a:avLst/>
          </a:prstGeom>
          <a:effectLst>
            <a:glow rad="139700">
              <a:schemeClr val="accent1">
                <a:satMod val="175000"/>
                <a:alpha val="40000"/>
              </a:schemeClr>
            </a:glow>
            <a:innerShdw blurRad="63500" dist="50800" dir="135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hangingPunct="0"/>
            <a:r>
              <a:rPr lang="it-IT" sz="1800" b="1" u="none">
                <a:solidFill>
                  <a:schemeClr val="tx1"/>
                </a:solidFill>
              </a:rPr>
              <a:t>Networking</a:t>
            </a:r>
            <a:r>
              <a:rPr lang="it-IT" sz="1800" u="none">
                <a:solidFill>
                  <a:schemeClr val="tx1"/>
                </a:solidFill>
              </a:rPr>
              <a:t> – fiducia in sé, costruzione di reti, comunicazione efficace</a:t>
            </a:r>
            <a:endParaRPr lang="it-IT" altLang="it-IT" sz="1800" u="none">
              <a:solidFill>
                <a:schemeClr val="tx1"/>
              </a:solidFill>
            </a:endParaRPr>
          </a:p>
        </p:txBody>
      </p:sp>
      <p:sp>
        <p:nvSpPr>
          <p:cNvPr id="6159" name="Down Arrow 10"/>
          <p:cNvSpPr>
            <a:spLocks noChangeArrowheads="1"/>
          </p:cNvSpPr>
          <p:nvPr/>
        </p:nvSpPr>
        <p:spPr bwMode="auto">
          <a:xfrm flipH="1">
            <a:off x="3059113" y="2492375"/>
            <a:ext cx="649287" cy="936625"/>
          </a:xfrm>
          <a:prstGeom prst="downArrow">
            <a:avLst>
              <a:gd name="adj1" fmla="val 50000"/>
              <a:gd name="adj2" fmla="val 49935"/>
            </a:avLst>
          </a:prstGeom>
          <a:solidFill>
            <a:srgbClr val="FF0000"/>
          </a:solidFill>
          <a:ln w="9525" algn="ctr">
            <a:solidFill>
              <a:schemeClr val="tx1"/>
            </a:solidFill>
            <a:round/>
            <a:headEnd/>
            <a:tailEnd/>
          </a:ln>
        </p:spPr>
        <p:txBody>
          <a:bodyPr/>
          <a:lstStyle/>
          <a:p>
            <a:endParaRPr lang="it-IT" altLang="it-IT"/>
          </a:p>
        </p:txBody>
      </p:sp>
      <p:sp>
        <p:nvSpPr>
          <p:cNvPr id="6160" name="Down Arrow 12"/>
          <p:cNvSpPr>
            <a:spLocks noChangeArrowheads="1"/>
          </p:cNvSpPr>
          <p:nvPr/>
        </p:nvSpPr>
        <p:spPr bwMode="auto">
          <a:xfrm flipH="1">
            <a:off x="5724525" y="2420938"/>
            <a:ext cx="647700" cy="1008062"/>
          </a:xfrm>
          <a:prstGeom prst="downArrow">
            <a:avLst>
              <a:gd name="adj1" fmla="val 50000"/>
              <a:gd name="adj2" fmla="val 50027"/>
            </a:avLst>
          </a:prstGeom>
          <a:solidFill>
            <a:srgbClr val="FF0000"/>
          </a:solidFill>
          <a:ln w="9525" algn="ctr">
            <a:solidFill>
              <a:schemeClr val="tx1"/>
            </a:solidFill>
            <a:round/>
            <a:headEnd/>
            <a:tailEnd/>
          </a:ln>
        </p:spPr>
        <p:txBody>
          <a:bodyPr/>
          <a:lstStyle/>
          <a:p>
            <a:endParaRPr lang="it-IT" altLang="it-IT"/>
          </a:p>
        </p:txBody>
      </p:sp>
      <p:sp>
        <p:nvSpPr>
          <p:cNvPr id="6161" name="Down Arrow 13"/>
          <p:cNvSpPr>
            <a:spLocks noChangeArrowheads="1"/>
          </p:cNvSpPr>
          <p:nvPr/>
        </p:nvSpPr>
        <p:spPr bwMode="auto">
          <a:xfrm rot="10800000">
            <a:off x="4284663" y="3860800"/>
            <a:ext cx="503237" cy="504825"/>
          </a:xfrm>
          <a:prstGeom prst="downArrow">
            <a:avLst>
              <a:gd name="adj1" fmla="val 50000"/>
              <a:gd name="adj2" fmla="val 50158"/>
            </a:avLst>
          </a:prstGeom>
          <a:solidFill>
            <a:srgbClr val="FF0000"/>
          </a:solidFill>
          <a:ln w="9525" algn="ctr">
            <a:solidFill>
              <a:schemeClr val="tx1"/>
            </a:solidFill>
            <a:round/>
            <a:headEnd/>
            <a:tailEnd/>
          </a:ln>
        </p:spPr>
        <p:txBody>
          <a:bodyPr/>
          <a:lstStyle/>
          <a:p>
            <a:endParaRPr lang="it-IT" altLang="it-IT"/>
          </a:p>
        </p:txBody>
      </p:sp>
    </p:spTree>
  </p:cSld>
  <p:clrMapOvr>
    <a:masterClrMapping/>
  </p:clrMapOvr>
  <p:transition advTm="9554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Intelligenza emotiva - La chiave per il successo!</a:t>
            </a:r>
            <a:endParaRPr lang="it-IT" altLang="it-IT" b="1" u="none">
              <a:solidFill>
                <a:srgbClr val="000099"/>
              </a:solidFill>
              <a:latin typeface="Arial" charset="0"/>
            </a:endParaRPr>
          </a:p>
        </p:txBody>
      </p:sp>
      <p:sp>
        <p:nvSpPr>
          <p:cNvPr id="7171" name="Content Placeholder 2"/>
          <p:cNvSpPr txBox="1">
            <a:spLocks/>
          </p:cNvSpPr>
          <p:nvPr/>
        </p:nvSpPr>
        <p:spPr bwMode="auto">
          <a:xfrm>
            <a:off x="468313" y="908050"/>
            <a:ext cx="7704137" cy="5041900"/>
          </a:xfrm>
          <a:prstGeom prst="rect">
            <a:avLst/>
          </a:prstGeom>
          <a:noFill/>
          <a:ln w="9525">
            <a:noFill/>
            <a:miter lim="800000"/>
            <a:headEnd/>
            <a:tailEnd/>
          </a:ln>
        </p:spPr>
        <p:txBody>
          <a:bodyPr/>
          <a:lstStyle/>
          <a:p>
            <a:pPr marL="342900" indent="-342900" eaLnBrk="0" hangingPunct="0">
              <a:spcBef>
                <a:spcPct val="20000"/>
              </a:spcBef>
            </a:pPr>
            <a:r>
              <a:rPr lang="it-IT" sz="1800" b="1" i="1" u="none">
                <a:latin typeface="Arial" charset="0"/>
              </a:rPr>
              <a:t>Se vediamo qualcuno solo come un’ </a:t>
            </a:r>
            <a:r>
              <a:rPr lang="it-IT" sz="1800" b="1" i="1" u="none">
                <a:solidFill>
                  <a:srgbClr val="FF0000"/>
                </a:solidFill>
                <a:latin typeface="Arial" charset="0"/>
              </a:rPr>
              <a:t>etichetta</a:t>
            </a:r>
            <a:r>
              <a:rPr lang="it-IT" sz="1800" b="1" i="1" u="none">
                <a:latin typeface="Arial" charset="0"/>
              </a:rPr>
              <a:t>” in molti modi diventano degli zombie per noi...</a:t>
            </a:r>
            <a:r>
              <a:rPr lang="it-IT" sz="1800" u="none">
                <a:latin typeface="Arial" charset="0"/>
              </a:rPr>
              <a:t> </a:t>
            </a:r>
          </a:p>
          <a:p>
            <a:pPr marL="342900" indent="-342900" eaLnBrk="0" hangingPunct="0">
              <a:spcBef>
                <a:spcPct val="20000"/>
              </a:spcBef>
              <a:buFont typeface="Wingdings" pitchFamily="2" charset="2"/>
              <a:buChar char="ü"/>
            </a:pPr>
            <a:r>
              <a:rPr lang="it-IT" sz="1800" u="none">
                <a:latin typeface="Arial" charset="0"/>
              </a:rPr>
              <a:t>Corriamo il rischio di fare supposizioni su cosa pensano e cosa sentono. </a:t>
            </a:r>
          </a:p>
          <a:p>
            <a:pPr marL="342900" indent="-342900" eaLnBrk="0" hangingPunct="0">
              <a:spcBef>
                <a:spcPct val="20000"/>
              </a:spcBef>
              <a:buFont typeface="Wingdings" pitchFamily="2" charset="2"/>
              <a:buChar char="ü"/>
            </a:pPr>
            <a:r>
              <a:rPr lang="it-IT" sz="1800" u="none">
                <a:latin typeface="Arial" charset="0"/>
              </a:rPr>
              <a:t>Si può dar così vita a </a:t>
            </a:r>
            <a:r>
              <a:rPr lang="it-IT" sz="1800" b="1" u="none">
                <a:latin typeface="Arial" charset="0"/>
              </a:rPr>
              <a:t>pregiudizi, stereotipi e visioni “immutabili” su diverse categorie di persone</a:t>
            </a:r>
            <a:r>
              <a:rPr lang="it-IT" sz="1800" u="none">
                <a:latin typeface="Arial" charset="0"/>
              </a:rPr>
              <a:t>.</a:t>
            </a:r>
          </a:p>
          <a:p>
            <a:pPr marL="342900" indent="-342900" eaLnBrk="0" hangingPunct="0">
              <a:spcBef>
                <a:spcPct val="20000"/>
              </a:spcBef>
            </a:pPr>
            <a:r>
              <a:rPr lang="it-IT" sz="1800" b="1" i="1" u="none">
                <a:solidFill>
                  <a:srgbClr val="FF0000"/>
                </a:solidFill>
                <a:latin typeface="Arial" charset="0"/>
              </a:rPr>
              <a:t>L’empatia è collegata all’intelligenza emotiva in pratica!</a:t>
            </a:r>
          </a:p>
          <a:p>
            <a:pPr marL="342900" indent="-342900" eaLnBrk="0" hangingPunct="0">
              <a:spcBef>
                <a:spcPct val="20000"/>
              </a:spcBef>
            </a:pPr>
            <a:r>
              <a:rPr lang="it-IT" sz="1800" u="none">
                <a:latin typeface="Arial" charset="0"/>
              </a:rPr>
              <a:t>L’intelligenza emotiva (IE, definizione di Daniel Goleman) può essere definita come un vasto insieme di quattro competenze/abilità:</a:t>
            </a:r>
          </a:p>
          <a:p>
            <a:pPr marL="342900" indent="-342900" eaLnBrk="0" hangingPunct="0">
              <a:spcBef>
                <a:spcPct val="20000"/>
              </a:spcBef>
            </a:pPr>
            <a:r>
              <a:rPr lang="it-IT" sz="1800" u="none">
                <a:latin typeface="Arial" charset="0"/>
              </a:rPr>
              <a:t>1. </a:t>
            </a:r>
            <a:r>
              <a:rPr lang="it-IT" sz="1800" b="1" i="1" u="none">
                <a:latin typeface="Arial" charset="0"/>
              </a:rPr>
              <a:t>Auto-consapevolezza</a:t>
            </a:r>
            <a:r>
              <a:rPr lang="it-IT" sz="1800" u="none">
                <a:latin typeface="Arial" charset="0"/>
              </a:rPr>
              <a:t> – l’abilità di leggere le emozioni e riconoscere il loro impatto utilizzando l’intuito positivo per prendere le decisioni;</a:t>
            </a:r>
            <a:endParaRPr lang="it-IT" altLang="it-IT" sz="1800" u="none">
              <a:latin typeface="Arial" charset="0"/>
            </a:endParaRPr>
          </a:p>
          <a:p>
            <a:pPr marL="342900" indent="-342900" eaLnBrk="0" hangingPunct="0">
              <a:spcBef>
                <a:spcPct val="20000"/>
              </a:spcBef>
            </a:pPr>
            <a:r>
              <a:rPr lang="it-IT" sz="1800" u="none">
                <a:latin typeface="Arial" charset="0"/>
              </a:rPr>
              <a:t>2. </a:t>
            </a:r>
            <a:r>
              <a:rPr lang="it-IT" sz="1800" b="1" i="1" u="none">
                <a:latin typeface="Arial" charset="0"/>
              </a:rPr>
              <a:t>Auto-gestione</a:t>
            </a:r>
            <a:r>
              <a:rPr lang="it-IT" sz="1800" u="none">
                <a:latin typeface="Arial" charset="0"/>
              </a:rPr>
              <a:t> – implica il controllo delle emozioni e degli impulsi e l’adattamento a circostanze mutevoli;</a:t>
            </a:r>
            <a:endParaRPr lang="it-IT" altLang="it-IT" sz="1800" u="none">
              <a:latin typeface="Arial" charset="0"/>
            </a:endParaRPr>
          </a:p>
          <a:p>
            <a:pPr marL="342900" indent="-342900" eaLnBrk="0" hangingPunct="0">
              <a:spcBef>
                <a:spcPct val="20000"/>
              </a:spcBef>
            </a:pPr>
            <a:r>
              <a:rPr lang="it-IT" sz="1800" u="none">
                <a:latin typeface="Arial" charset="0"/>
              </a:rPr>
              <a:t>3. </a:t>
            </a:r>
            <a:r>
              <a:rPr lang="it-IT" sz="1800" b="1" i="1" u="none">
                <a:latin typeface="Arial" charset="0"/>
              </a:rPr>
              <a:t>Consapevolezza sociale </a:t>
            </a:r>
            <a:r>
              <a:rPr lang="it-IT" sz="1800" u="none">
                <a:latin typeface="Arial" charset="0"/>
              </a:rPr>
              <a:t>– l’abilità di sentire, comprendere e reagire alle emozioni degli altri comprendendo le reti sociali;</a:t>
            </a:r>
          </a:p>
          <a:p>
            <a:pPr marL="342900" indent="-342900" eaLnBrk="0" hangingPunct="0">
              <a:spcBef>
                <a:spcPct val="20000"/>
              </a:spcBef>
            </a:pPr>
            <a:r>
              <a:rPr lang="it-IT" sz="1800" u="none">
                <a:latin typeface="Arial" charset="0"/>
              </a:rPr>
              <a:t>4. </a:t>
            </a:r>
            <a:r>
              <a:rPr lang="it-IT" sz="1800" b="1" i="1" u="none">
                <a:latin typeface="Arial" charset="0"/>
              </a:rPr>
              <a:t>Gestione dei rapporti </a:t>
            </a:r>
            <a:r>
              <a:rPr lang="it-IT" sz="1800" u="none">
                <a:latin typeface="Arial" charset="0"/>
              </a:rPr>
              <a:t>– l’abilità di ispirare, influenzare e sviluppare gli altri gestendo i conflitti.</a:t>
            </a:r>
            <a:endParaRPr lang="it-IT" altLang="it-IT" sz="1800" u="none">
              <a:latin typeface="Arial" charset="0"/>
            </a:endParaRPr>
          </a:p>
          <a:p>
            <a:pPr marL="342900" indent="-342900" eaLnBrk="0" hangingPunct="0">
              <a:spcBef>
                <a:spcPct val="20000"/>
              </a:spcBef>
            </a:pPr>
            <a:r>
              <a:rPr lang="it-IT" altLang="it-IT" sz="1800" i="1" u="none">
                <a:latin typeface="Arial" charset="0"/>
              </a:rPr>
              <a:t/>
            </a:r>
            <a:br>
              <a:rPr lang="it-IT" altLang="it-IT" sz="1800" i="1" u="none">
                <a:latin typeface="Arial" charset="0"/>
              </a:rPr>
            </a:br>
            <a:endParaRPr lang="it-IT" altLang="it-IT" sz="1800" i="1" u="none">
              <a:latin typeface="Arial" charset="0"/>
            </a:endParaRPr>
          </a:p>
          <a:p>
            <a:pPr marL="342900" indent="-342900" eaLnBrk="0" hangingPunct="0">
              <a:spcBef>
                <a:spcPct val="20000"/>
              </a:spcBef>
            </a:pPr>
            <a:endParaRPr lang="it-IT" altLang="it-IT" sz="1800" i="1" u="none">
              <a:latin typeface="Arial" charset="0"/>
            </a:endParaRPr>
          </a:p>
          <a:p>
            <a:pPr marL="342900" indent="-342900" eaLnBrk="0" hangingPunct="0">
              <a:spcBef>
                <a:spcPct val="20000"/>
              </a:spcBef>
            </a:pPr>
            <a:endParaRPr lang="it-IT" altLang="it-IT" sz="1800" i="1" u="none">
              <a:latin typeface="Arial" charset="0"/>
            </a:endParaRPr>
          </a:p>
        </p:txBody>
      </p:sp>
      <p:pic>
        <p:nvPicPr>
          <p:cNvPr id="7172" name="Picture 1" descr="Buy at Art.com"/>
          <p:cNvPicPr>
            <a:picLocks noChangeAspect="1" noChangeArrowheads="1"/>
          </p:cNvPicPr>
          <p:nvPr/>
        </p:nvPicPr>
        <p:blipFill>
          <a:blip r:embed="rId3" cstate="print"/>
          <a:srcRect/>
          <a:stretch>
            <a:fillRect/>
          </a:stretch>
        </p:blipFill>
        <p:spPr bwMode="auto">
          <a:xfrm>
            <a:off x="8074025" y="1196975"/>
            <a:ext cx="1069975" cy="1366838"/>
          </a:xfrm>
          <a:prstGeom prst="rect">
            <a:avLst/>
          </a:prstGeom>
          <a:noFill/>
          <a:ln w="9525">
            <a:noFill/>
            <a:miter lim="800000"/>
            <a:headEnd/>
            <a:tailEnd/>
          </a:ln>
        </p:spPr>
      </p:pic>
      <p:sp>
        <p:nvSpPr>
          <p:cNvPr id="717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p>
        </p:txBody>
      </p:sp>
    </p:spTree>
  </p:cSld>
  <p:clrMapOvr>
    <a:masterClrMapping/>
  </p:clrMapOvr>
  <p:transition advTm="9554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1600200" y="227013"/>
            <a:ext cx="7219950" cy="898525"/>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Intelligenza emotiva e creatività</a:t>
            </a:r>
            <a:endParaRPr lang="it-IT" altLang="it-IT" b="1" u="none">
              <a:solidFill>
                <a:srgbClr val="000099"/>
              </a:solidFill>
              <a:latin typeface="Arial" charset="0"/>
            </a:endParaRPr>
          </a:p>
        </p:txBody>
      </p:sp>
      <p:sp>
        <p:nvSpPr>
          <p:cNvPr id="8195" name="Content Placeholder 2"/>
          <p:cNvSpPr txBox="1">
            <a:spLocks/>
          </p:cNvSpPr>
          <p:nvPr/>
        </p:nvSpPr>
        <p:spPr bwMode="auto">
          <a:xfrm>
            <a:off x="612775" y="1052513"/>
            <a:ext cx="7704138" cy="4897437"/>
          </a:xfrm>
          <a:prstGeom prst="rect">
            <a:avLst/>
          </a:prstGeom>
          <a:noFill/>
          <a:ln w="9525">
            <a:noFill/>
            <a:miter lim="800000"/>
            <a:headEnd/>
            <a:tailEnd/>
          </a:ln>
        </p:spPr>
        <p:txBody>
          <a:bodyPr/>
          <a:lstStyle/>
          <a:p>
            <a:pPr marL="342900" indent="-342900" eaLnBrk="0" hangingPunct="0">
              <a:spcBef>
                <a:spcPct val="20000"/>
              </a:spcBef>
            </a:pPr>
            <a:r>
              <a:rPr lang="it-IT" sz="1800" b="1" i="1" u="none" dirty="0">
                <a:latin typeface="Arial" charset="0"/>
              </a:rPr>
              <a:t>Creatività significa RIASSEMBLARE </a:t>
            </a:r>
            <a:r>
              <a:rPr lang="it-IT" sz="1800" b="1" i="1" u="none" dirty="0">
                <a:latin typeface="Arial" charset="0"/>
                <a:sym typeface="Wingdings" pitchFamily="2" charset="2"/>
              </a:rPr>
              <a:t> </a:t>
            </a:r>
            <a:r>
              <a:rPr lang="it-IT" sz="1800" b="1" i="1" u="none" dirty="0">
                <a:latin typeface="Arial" charset="0"/>
              </a:rPr>
              <a:t> mettendo insieme cose vecchie, diverse e note con nuove idee sconosciute fino ad allora </a:t>
            </a:r>
            <a:r>
              <a:rPr lang="it-IT" sz="1800" b="1" i="1" u="none" dirty="0">
                <a:latin typeface="Arial" charset="0"/>
                <a:sym typeface="Wingdings" pitchFamily="2" charset="2"/>
              </a:rPr>
              <a:t> </a:t>
            </a:r>
            <a:r>
              <a:rPr lang="it-IT" sz="1800" b="1" i="1" u="none" dirty="0">
                <a:latin typeface="Arial" charset="0"/>
              </a:rPr>
              <a:t> </a:t>
            </a:r>
          </a:p>
          <a:p>
            <a:pPr marL="342900" indent="-342900" eaLnBrk="0" hangingPunct="0">
              <a:spcBef>
                <a:spcPct val="20000"/>
              </a:spcBef>
            </a:pPr>
            <a:endParaRPr lang="it-IT" altLang="it-IT" sz="1800" i="1" u="none" dirty="0">
              <a:latin typeface="Arial" charset="0"/>
            </a:endParaRPr>
          </a:p>
          <a:p>
            <a:pPr marL="342900" indent="-342900" eaLnBrk="0" hangingPunct="0">
              <a:spcBef>
                <a:spcPct val="20000"/>
              </a:spcBef>
            </a:pPr>
            <a:r>
              <a:rPr lang="it-IT" sz="1800" i="1" u="none" dirty="0">
                <a:latin typeface="Arial" charset="0"/>
              </a:rPr>
              <a:t>Il filosofo tedesco Georg Wilhelm Friedrich </a:t>
            </a:r>
            <a:r>
              <a:rPr lang="it-IT" sz="1800" i="1" u="none" dirty="0" err="1">
                <a:latin typeface="Arial" charset="0"/>
              </a:rPr>
              <a:t>Hegel</a:t>
            </a:r>
            <a:r>
              <a:rPr lang="it-IT" sz="1800" i="1" u="none" dirty="0">
                <a:latin typeface="Arial" charset="0"/>
              </a:rPr>
              <a:t> (1770 –  1831)</a:t>
            </a:r>
          </a:p>
          <a:p>
            <a:pPr marL="342900" indent="-342900" eaLnBrk="0" hangingPunct="0">
              <a:spcBef>
                <a:spcPct val="20000"/>
              </a:spcBef>
            </a:pPr>
            <a:r>
              <a:rPr lang="it-IT" sz="1800" i="1" u="none" dirty="0">
                <a:latin typeface="Arial" charset="0"/>
              </a:rPr>
              <a:t>ritiene che con il “Processo dialettico” possiamo scoprire un nuovo mondo che trascende gli opposti.</a:t>
            </a:r>
          </a:p>
          <a:p>
            <a:pPr marL="342900" indent="-342900" eaLnBrk="0" hangingPunct="0">
              <a:spcBef>
                <a:spcPct val="20000"/>
              </a:spcBef>
            </a:pPr>
            <a:endParaRPr lang="it-IT" altLang="it-IT" sz="1800" i="1" u="none" dirty="0">
              <a:latin typeface="Arial" charset="0"/>
            </a:endParaRPr>
          </a:p>
          <a:p>
            <a:pPr marL="342900" indent="-342900" eaLnBrk="0" hangingPunct="0">
              <a:spcBef>
                <a:spcPct val="20000"/>
              </a:spcBef>
            </a:pPr>
            <a:r>
              <a:rPr lang="it-IT" sz="1800" i="1" u="none" dirty="0">
                <a:latin typeface="Arial" charset="0"/>
              </a:rPr>
              <a:t>Afferma che la </a:t>
            </a:r>
            <a:r>
              <a:rPr lang="it-IT" sz="1800" b="1" i="1" u="none" dirty="0">
                <a:latin typeface="Arial" charset="0"/>
              </a:rPr>
              <a:t>DIFFERENZA</a:t>
            </a:r>
            <a:r>
              <a:rPr lang="it-IT" sz="1800" i="1" u="none" dirty="0">
                <a:latin typeface="Arial" charset="0"/>
              </a:rPr>
              <a:t> è la base di ogni atto creativo: poiché Creatività significa </a:t>
            </a:r>
            <a:r>
              <a:rPr lang="it-IT" sz="1800" i="1" u="none" dirty="0" err="1">
                <a:latin typeface="Arial" charset="0"/>
              </a:rPr>
              <a:t>riassemblaggio</a:t>
            </a:r>
            <a:r>
              <a:rPr lang="it-IT" sz="1800" i="1" u="none" dirty="0">
                <a:latin typeface="Arial" charset="0"/>
              </a:rPr>
              <a:t>, devono esserci </a:t>
            </a:r>
            <a:r>
              <a:rPr lang="it-IT" sz="1800" b="1" i="1" u="none" dirty="0">
                <a:latin typeface="Arial" charset="0"/>
              </a:rPr>
              <a:t>diversi ingredienti da riformulare per creare nuovi insiemi</a:t>
            </a:r>
          </a:p>
          <a:p>
            <a:pPr marL="342900" indent="-342900" eaLnBrk="0" hangingPunct="0">
              <a:spcBef>
                <a:spcPct val="20000"/>
              </a:spcBef>
            </a:pPr>
            <a:r>
              <a:rPr lang="it-IT" sz="1800" i="1" u="none" dirty="0">
                <a:latin typeface="Arial" charset="0"/>
              </a:rPr>
              <a:t>Nel processo comunicativo, essere creativi significa, in pratica, </a:t>
            </a:r>
            <a:r>
              <a:rPr lang="it-IT" sz="1800" b="1" i="1" u="none" dirty="0">
                <a:latin typeface="Arial" charset="0"/>
              </a:rPr>
              <a:t>assumersi il rischio di dire qualcosa di nuovo</a:t>
            </a:r>
            <a:r>
              <a:rPr lang="it-IT" sz="1800" i="1" u="none" dirty="0">
                <a:latin typeface="Arial" charset="0"/>
              </a:rPr>
              <a:t> e per farlo, tutti, e il team con cui lavoriamo, devono essere disposti a </a:t>
            </a:r>
            <a:r>
              <a:rPr lang="it-IT" sz="1800" b="1" i="1" u="none" dirty="0">
                <a:latin typeface="Arial" charset="0"/>
              </a:rPr>
              <a:t>“giocare”</a:t>
            </a:r>
          </a:p>
          <a:p>
            <a:pPr marL="342900" indent="-342900" eaLnBrk="0" hangingPunct="0">
              <a:spcBef>
                <a:spcPct val="20000"/>
              </a:spcBef>
            </a:pPr>
            <a:r>
              <a:rPr lang="it-IT" sz="1800" u="none" dirty="0">
                <a:latin typeface="Arial" charset="0"/>
                <a:sym typeface="Wingdings" pitchFamily="2" charset="2"/>
              </a:rPr>
              <a:t> </a:t>
            </a:r>
            <a:r>
              <a:rPr lang="it-IT" sz="1800" u="none" dirty="0">
                <a:latin typeface="Arial" charset="0"/>
              </a:rPr>
              <a:t>Dovreste concedervi di muovervi (piuttosto che in un campo d’azione strutturato e limitante) in un luogo allegro dove non sapete prima cosa accadrà.</a:t>
            </a:r>
            <a:endParaRPr lang="it-IT" altLang="it-IT" sz="1800" i="1" u="none" dirty="0">
              <a:latin typeface="Arial" charset="0"/>
            </a:endParaRPr>
          </a:p>
        </p:txBody>
      </p:sp>
      <p:sp>
        <p:nvSpPr>
          <p:cNvPr id="819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p>
        </p:txBody>
      </p:sp>
    </p:spTree>
  </p:cSld>
  <p:clrMapOvr>
    <a:masterClrMapping/>
  </p:clrMapOvr>
  <p:transition advTm="9554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C900385438[1]"/>
          <p:cNvPicPr>
            <a:picLocks noChangeAspect="1" noChangeArrowheads="1"/>
          </p:cNvPicPr>
          <p:nvPr/>
        </p:nvPicPr>
        <p:blipFill>
          <a:blip r:embed="rId3" cstate="print"/>
          <a:srcRect/>
          <a:stretch>
            <a:fillRect/>
          </a:stretch>
        </p:blipFill>
        <p:spPr bwMode="auto">
          <a:xfrm>
            <a:off x="6804025" y="1196975"/>
            <a:ext cx="2190750" cy="1565275"/>
          </a:xfrm>
          <a:prstGeom prst="rect">
            <a:avLst/>
          </a:prstGeom>
          <a:noFill/>
          <a:ln w="9525" algn="in">
            <a:noFill/>
            <a:miter lim="800000"/>
            <a:headEnd/>
            <a:tailEnd/>
          </a:ln>
          <a:effectLst/>
        </p:spPr>
      </p:pic>
      <p:sp>
        <p:nvSpPr>
          <p:cNvPr id="9219" name="Content Placeholder 2"/>
          <p:cNvSpPr txBox="1">
            <a:spLocks/>
          </p:cNvSpPr>
          <p:nvPr/>
        </p:nvSpPr>
        <p:spPr bwMode="auto">
          <a:xfrm>
            <a:off x="468313" y="1196975"/>
            <a:ext cx="6551612" cy="4752975"/>
          </a:xfrm>
          <a:prstGeom prst="rect">
            <a:avLst/>
          </a:prstGeom>
          <a:noFill/>
          <a:ln w="9525">
            <a:noFill/>
            <a:miter lim="800000"/>
            <a:headEnd/>
            <a:tailEnd/>
          </a:ln>
        </p:spPr>
        <p:txBody>
          <a:bodyPr/>
          <a:lstStyle/>
          <a:p>
            <a:pPr marL="342900" indent="-342900" eaLnBrk="0" hangingPunct="0">
              <a:spcBef>
                <a:spcPct val="20000"/>
              </a:spcBef>
            </a:pPr>
            <a:r>
              <a:rPr lang="it-IT" sz="2000" i="1" u="none">
                <a:latin typeface="Arial" charset="0"/>
              </a:rPr>
              <a:t>Alcune tecniche contribuiscono allo </a:t>
            </a:r>
            <a:r>
              <a:rPr lang="it-IT" sz="2000" b="1" i="1" u="none">
                <a:latin typeface="Arial" charset="0"/>
              </a:rPr>
              <a:t>sviluppo di nuove idee</a:t>
            </a:r>
          </a:p>
          <a:p>
            <a:pPr marL="342900" indent="-342900" eaLnBrk="0" hangingPunct="0">
              <a:spcBef>
                <a:spcPct val="20000"/>
              </a:spcBef>
            </a:pPr>
            <a:endParaRPr lang="it-IT" altLang="it-IT" sz="1800" i="1" u="none">
              <a:latin typeface="Arial" charset="0"/>
            </a:endParaRPr>
          </a:p>
          <a:p>
            <a:pPr marL="342900" indent="-342900" eaLnBrk="0" hangingPunct="0">
              <a:spcBef>
                <a:spcPct val="20000"/>
              </a:spcBef>
            </a:pPr>
            <a:r>
              <a:rPr lang="it-IT" sz="1800" i="1" u="none">
                <a:latin typeface="Arial" charset="0"/>
              </a:rPr>
              <a:t>Tra le più note ci sono il </a:t>
            </a:r>
            <a:r>
              <a:rPr lang="it-IT" sz="1800" b="1" i="1" u="none">
                <a:latin typeface="Arial" charset="0"/>
              </a:rPr>
              <a:t>brainstorming </a:t>
            </a:r>
            <a:r>
              <a:rPr lang="it-IT" sz="1800" i="1" u="none">
                <a:latin typeface="Arial" charset="0"/>
              </a:rPr>
              <a:t>e gli </a:t>
            </a:r>
            <a:r>
              <a:rPr lang="it-IT" sz="1800" b="1" i="1" u="none">
                <a:latin typeface="Arial" charset="0"/>
              </a:rPr>
              <a:t>esercizi empirici</a:t>
            </a:r>
            <a:r>
              <a:rPr lang="it-IT" sz="1800" u="none">
                <a:latin typeface="Arial" charset="0"/>
              </a:rPr>
              <a:t> </a:t>
            </a:r>
          </a:p>
          <a:p>
            <a:pPr marL="342900" indent="-342900" eaLnBrk="0" hangingPunct="0">
              <a:spcBef>
                <a:spcPct val="20000"/>
              </a:spcBef>
            </a:pPr>
            <a:endParaRPr lang="it-IT" altLang="it-IT" sz="1800" b="1" i="1" u="none">
              <a:latin typeface="Arial" charset="0"/>
            </a:endParaRPr>
          </a:p>
          <a:p>
            <a:pPr marL="342900" indent="-342900" eaLnBrk="0" hangingPunct="0">
              <a:spcBef>
                <a:spcPct val="20000"/>
              </a:spcBef>
            </a:pPr>
            <a:r>
              <a:rPr lang="it-IT" sz="1800" b="1" i="1" u="none">
                <a:latin typeface="Arial" charset="0"/>
              </a:rPr>
              <a:t>Il brainstorming ha la funzione di condividere il maggior numero di idee, stimolare la creatività dei partecipanti su un determinato argomento e aiutare le persone più timide a esprimere le cose che sanno</a:t>
            </a:r>
          </a:p>
          <a:p>
            <a:pPr marL="342900" indent="-342900" eaLnBrk="0" hangingPunct="0">
              <a:spcBef>
                <a:spcPct val="20000"/>
              </a:spcBef>
            </a:pPr>
            <a:endParaRPr lang="it-IT" altLang="it-IT" sz="1800" b="1" i="1" u="none">
              <a:latin typeface="Arial" charset="0"/>
            </a:endParaRPr>
          </a:p>
          <a:p>
            <a:pPr marL="342900" indent="-342900" algn="just" eaLnBrk="0" hangingPunct="0">
              <a:spcBef>
                <a:spcPct val="20000"/>
              </a:spcBef>
            </a:pPr>
            <a:r>
              <a:rPr lang="it-IT" sz="1800" i="1" u="none">
                <a:latin typeface="Arial" charset="0"/>
              </a:rPr>
              <a:t>Per migliorare una comunicazione efficace, la costruzione di un team è una fase cruciale e delicata, infatti richiede azioni in grado di intraprendere tendenze positive, incoraggiare la collaborazione la condivisione tra individui e la libertà di espressione</a:t>
            </a:r>
          </a:p>
          <a:p>
            <a:pPr marL="342900" indent="-342900" eaLnBrk="0" hangingPunct="0">
              <a:spcBef>
                <a:spcPct val="20000"/>
              </a:spcBef>
            </a:pPr>
            <a:endParaRPr lang="it-IT" altLang="it-IT" sz="1800" b="1" i="1" u="none">
              <a:latin typeface="Arial" charset="0"/>
            </a:endParaRPr>
          </a:p>
          <a:p>
            <a:pPr marL="342900" indent="-342900" eaLnBrk="0" hangingPunct="0">
              <a:spcBef>
                <a:spcPct val="20000"/>
              </a:spcBef>
            </a:pPr>
            <a:endParaRPr lang="it-IT" altLang="it-IT" sz="1800" b="1" i="1" u="none">
              <a:latin typeface="Arial" charset="0"/>
            </a:endParaRPr>
          </a:p>
        </p:txBody>
      </p:sp>
      <p:sp>
        <p:nvSpPr>
          <p:cNvPr id="9220" name="Title 1"/>
          <p:cNvSpPr txBox="1">
            <a:spLocks/>
          </p:cNvSpPr>
          <p:nvPr/>
        </p:nvSpPr>
        <p:spPr bwMode="auto">
          <a:xfrm>
            <a:off x="1600200" y="227013"/>
            <a:ext cx="7219950" cy="898525"/>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Intelligenza emotiva e creatività</a:t>
            </a:r>
            <a:endParaRPr lang="it-IT" altLang="it-IT" b="1" u="none">
              <a:solidFill>
                <a:srgbClr val="000099"/>
              </a:solidFill>
              <a:latin typeface="Arial" charset="0"/>
            </a:endParaRPr>
          </a:p>
        </p:txBody>
      </p:sp>
      <p:pic>
        <p:nvPicPr>
          <p:cNvPr id="9221" name="Picture 2" descr="MC900334340[1]"/>
          <p:cNvPicPr>
            <a:picLocks noChangeAspect="1" noChangeArrowheads="1"/>
          </p:cNvPicPr>
          <p:nvPr/>
        </p:nvPicPr>
        <p:blipFill>
          <a:blip r:embed="rId4" cstate="print"/>
          <a:srcRect/>
          <a:stretch>
            <a:fillRect/>
          </a:stretch>
        </p:blipFill>
        <p:spPr bwMode="auto">
          <a:xfrm>
            <a:off x="7265988" y="3573463"/>
            <a:ext cx="1803400" cy="1800225"/>
          </a:xfrm>
          <a:prstGeom prst="rect">
            <a:avLst/>
          </a:prstGeom>
          <a:noFill/>
          <a:ln w="9525" algn="in">
            <a:noFill/>
            <a:miter lim="800000"/>
            <a:headEnd/>
            <a:tailEnd/>
          </a:ln>
          <a:effectLst/>
        </p:spPr>
      </p:pic>
    </p:spTree>
  </p:cSld>
  <p:clrMapOvr>
    <a:masterClrMapping/>
  </p:clrMapOvr>
  <p:transition advTm="9554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rPr>
              <a:t>Principi per una comunicazione interpersonale efficace</a:t>
            </a:r>
            <a:endParaRPr lang="it-IT" altLang="it-IT" b="1" u="none">
              <a:solidFill>
                <a:srgbClr val="000099"/>
              </a:solidFill>
              <a:latin typeface="Arial" charset="0"/>
            </a:endParaRPr>
          </a:p>
        </p:txBody>
      </p:sp>
      <p:sp>
        <p:nvSpPr>
          <p:cNvPr id="10243" name="Content Placeholder 2"/>
          <p:cNvSpPr txBox="1">
            <a:spLocks/>
          </p:cNvSpPr>
          <p:nvPr/>
        </p:nvSpPr>
        <p:spPr bwMode="auto">
          <a:xfrm>
            <a:off x="539750" y="1196975"/>
            <a:ext cx="5759450" cy="4576763"/>
          </a:xfrm>
          <a:prstGeom prst="rect">
            <a:avLst/>
          </a:prstGeom>
          <a:noFill/>
          <a:ln w="9525">
            <a:noFill/>
            <a:miter lim="800000"/>
            <a:headEnd/>
            <a:tailEnd/>
          </a:ln>
        </p:spPr>
        <p:txBody>
          <a:bodyPr/>
          <a:lstStyle/>
          <a:p>
            <a:pPr marL="342900" indent="-342900" eaLnBrk="0" hangingPunct="0">
              <a:spcBef>
                <a:spcPct val="20000"/>
              </a:spcBef>
            </a:pPr>
            <a:r>
              <a:rPr lang="it-IT" sz="1800" u="none">
                <a:latin typeface="Arial" charset="0"/>
              </a:rPr>
              <a:t>La comunicazione interpersonale efficace può essere raggiunta con la consapevolezza dei seguenti PRINCIPI:</a:t>
            </a:r>
          </a:p>
          <a:p>
            <a:pPr marL="342900" indent="-342900" eaLnBrk="0" hangingPunct="0">
              <a:spcBef>
                <a:spcPct val="20000"/>
              </a:spcBef>
            </a:pPr>
            <a:r>
              <a:rPr lang="it-IT" sz="1800" b="1" u="none">
                <a:latin typeface="Arial" charset="0"/>
              </a:rPr>
              <a:t>P1.</a:t>
            </a:r>
            <a:r>
              <a:rPr lang="it-IT" sz="1800" u="none">
                <a:latin typeface="Arial" charset="0"/>
              </a:rPr>
              <a:t> Trattare gli altri con </a:t>
            </a:r>
            <a:r>
              <a:rPr lang="it-IT" sz="1800" u="none">
                <a:solidFill>
                  <a:srgbClr val="FF0000"/>
                </a:solidFill>
                <a:latin typeface="Arial" charset="0"/>
              </a:rPr>
              <a:t>rispetto!</a:t>
            </a:r>
          </a:p>
          <a:p>
            <a:pPr marL="342900" indent="-342900" eaLnBrk="0" hangingPunct="0">
              <a:spcBef>
                <a:spcPct val="20000"/>
              </a:spcBef>
            </a:pPr>
            <a:r>
              <a:rPr lang="it-IT" sz="1800" b="1" u="none">
                <a:latin typeface="Arial" charset="0"/>
              </a:rPr>
              <a:t>P2.</a:t>
            </a:r>
            <a:r>
              <a:rPr lang="it-IT" sz="1800" u="none">
                <a:latin typeface="Arial" charset="0"/>
              </a:rPr>
              <a:t> </a:t>
            </a:r>
            <a:r>
              <a:rPr lang="it-IT" sz="1800" u="none">
                <a:solidFill>
                  <a:srgbClr val="FF0000"/>
                </a:solidFill>
                <a:latin typeface="Arial" charset="0"/>
              </a:rPr>
              <a:t>Non interrompere </a:t>
            </a:r>
            <a:r>
              <a:rPr lang="it-IT" sz="1800" u="none">
                <a:latin typeface="Arial" charset="0"/>
              </a:rPr>
              <a:t>gli altri! Essere un </a:t>
            </a:r>
            <a:r>
              <a:rPr lang="it-IT" sz="1800" u="none">
                <a:solidFill>
                  <a:srgbClr val="FF0000"/>
                </a:solidFill>
                <a:latin typeface="Arial" charset="0"/>
              </a:rPr>
              <a:t>ascoltatore attivo</a:t>
            </a:r>
            <a:r>
              <a:rPr lang="it-IT" sz="1800" u="none">
                <a:latin typeface="Arial" charset="0"/>
              </a:rPr>
              <a:t>!</a:t>
            </a:r>
          </a:p>
          <a:p>
            <a:pPr marL="342900" indent="-342900" eaLnBrk="0" hangingPunct="0">
              <a:spcBef>
                <a:spcPct val="20000"/>
              </a:spcBef>
            </a:pPr>
            <a:r>
              <a:rPr lang="it-IT" sz="1800" b="1" u="none">
                <a:latin typeface="Arial" charset="0"/>
              </a:rPr>
              <a:t>P3.</a:t>
            </a:r>
            <a:r>
              <a:rPr lang="it-IT" sz="1800" u="none">
                <a:latin typeface="Arial" charset="0"/>
              </a:rPr>
              <a:t> Abbiamo il </a:t>
            </a:r>
            <a:r>
              <a:rPr lang="it-IT" sz="1800" u="none">
                <a:solidFill>
                  <a:srgbClr val="FF0000"/>
                </a:solidFill>
                <a:latin typeface="Arial" charset="0"/>
              </a:rPr>
              <a:t>diritto di sorvolare </a:t>
            </a:r>
            <a:r>
              <a:rPr lang="it-IT" sz="1800" u="none">
                <a:latin typeface="Arial" charset="0"/>
              </a:rPr>
              <a:t>su alcuni eventi</a:t>
            </a:r>
          </a:p>
          <a:p>
            <a:pPr marL="342900" indent="-342900" eaLnBrk="0" hangingPunct="0">
              <a:spcBef>
                <a:spcPct val="20000"/>
              </a:spcBef>
            </a:pPr>
            <a:r>
              <a:rPr lang="it-IT" sz="1800" b="1" u="none">
                <a:latin typeface="Arial" charset="0"/>
              </a:rPr>
              <a:t>P4.</a:t>
            </a:r>
            <a:r>
              <a:rPr lang="it-IT" sz="1800" u="none">
                <a:latin typeface="Arial" charset="0"/>
              </a:rPr>
              <a:t> Parlare solo per </a:t>
            </a:r>
            <a:r>
              <a:rPr lang="it-IT" sz="1800" u="none">
                <a:solidFill>
                  <a:srgbClr val="FF0000"/>
                </a:solidFill>
                <a:latin typeface="Arial" charset="0"/>
              </a:rPr>
              <a:t>se stessi</a:t>
            </a:r>
            <a:r>
              <a:rPr lang="it-IT" sz="1800" u="none">
                <a:latin typeface="Arial" charset="0"/>
              </a:rPr>
              <a:t>!</a:t>
            </a:r>
          </a:p>
          <a:p>
            <a:pPr marL="342900" indent="-342900" eaLnBrk="0" hangingPunct="0">
              <a:spcBef>
                <a:spcPct val="20000"/>
              </a:spcBef>
            </a:pPr>
            <a:r>
              <a:rPr lang="it-IT" sz="1800" b="1" u="none">
                <a:latin typeface="Arial" charset="0"/>
              </a:rPr>
              <a:t>P5.</a:t>
            </a:r>
            <a:r>
              <a:rPr lang="it-IT" sz="1800" u="none">
                <a:latin typeface="Arial" charset="0"/>
              </a:rPr>
              <a:t> Parlare ma </a:t>
            </a:r>
            <a:r>
              <a:rPr lang="it-IT" sz="1800" u="none">
                <a:solidFill>
                  <a:srgbClr val="FF0000"/>
                </a:solidFill>
                <a:latin typeface="Arial" charset="0"/>
              </a:rPr>
              <a:t>non troppo spesso </a:t>
            </a:r>
            <a:r>
              <a:rPr lang="it-IT" sz="1800" u="none">
                <a:latin typeface="Arial" charset="0"/>
              </a:rPr>
              <a:t>o </a:t>
            </a:r>
            <a:r>
              <a:rPr lang="it-IT" sz="1800" u="none">
                <a:solidFill>
                  <a:srgbClr val="FF0000"/>
                </a:solidFill>
                <a:latin typeface="Arial" charset="0"/>
              </a:rPr>
              <a:t>troppo a lungo</a:t>
            </a:r>
            <a:r>
              <a:rPr lang="it-IT" sz="1800" u="none">
                <a:latin typeface="Arial" charset="0"/>
              </a:rPr>
              <a:t>.</a:t>
            </a:r>
          </a:p>
          <a:p>
            <a:pPr marL="342900" indent="-342900" eaLnBrk="0" hangingPunct="0">
              <a:spcBef>
                <a:spcPct val="20000"/>
              </a:spcBef>
            </a:pPr>
            <a:r>
              <a:rPr lang="it-IT" sz="1800" b="1" u="none">
                <a:latin typeface="Arial" charset="0"/>
              </a:rPr>
              <a:t>P6.</a:t>
            </a:r>
            <a:r>
              <a:rPr lang="it-IT" sz="1800" u="none">
                <a:latin typeface="Arial" charset="0"/>
              </a:rPr>
              <a:t> </a:t>
            </a:r>
            <a:r>
              <a:rPr lang="it-IT" sz="1800" u="none">
                <a:solidFill>
                  <a:srgbClr val="FF0000"/>
                </a:solidFill>
                <a:latin typeface="Arial" charset="0"/>
              </a:rPr>
              <a:t>Sfidare il comportamento </a:t>
            </a:r>
            <a:r>
              <a:rPr lang="it-IT" sz="1800" u="none">
                <a:latin typeface="Arial" charset="0"/>
              </a:rPr>
              <a:t>e non la persona.</a:t>
            </a:r>
          </a:p>
          <a:p>
            <a:pPr marL="342900" indent="-342900" eaLnBrk="0" hangingPunct="0">
              <a:spcBef>
                <a:spcPct val="20000"/>
              </a:spcBef>
            </a:pPr>
            <a:r>
              <a:rPr lang="it-IT" sz="1800" b="1" u="none">
                <a:latin typeface="Arial" charset="0"/>
              </a:rPr>
              <a:t>P7.</a:t>
            </a:r>
            <a:r>
              <a:rPr lang="it-IT" sz="1800" u="none">
                <a:latin typeface="Arial" charset="0"/>
              </a:rPr>
              <a:t> Rispettare la </a:t>
            </a:r>
            <a:r>
              <a:rPr lang="it-IT" sz="1800" u="none">
                <a:solidFill>
                  <a:srgbClr val="FF0000"/>
                </a:solidFill>
                <a:latin typeface="Arial" charset="0"/>
              </a:rPr>
              <a:t>riservatezza.</a:t>
            </a:r>
          </a:p>
          <a:p>
            <a:pPr marL="342900" indent="-342900" eaLnBrk="0" hangingPunct="0">
              <a:spcBef>
                <a:spcPct val="20000"/>
              </a:spcBef>
            </a:pPr>
            <a:r>
              <a:rPr lang="it-IT" sz="1800" b="1" u="none">
                <a:latin typeface="Arial" charset="0"/>
              </a:rPr>
              <a:t>P8.</a:t>
            </a:r>
            <a:r>
              <a:rPr lang="it-IT" sz="1800" u="none">
                <a:latin typeface="Arial" charset="0"/>
              </a:rPr>
              <a:t> Va bene commettere </a:t>
            </a:r>
            <a:r>
              <a:rPr lang="it-IT" sz="1800" u="none">
                <a:solidFill>
                  <a:srgbClr val="FF0000"/>
                </a:solidFill>
                <a:latin typeface="Arial" charset="0"/>
              </a:rPr>
              <a:t>errori</a:t>
            </a:r>
            <a:r>
              <a:rPr lang="it-IT" sz="1800" u="none">
                <a:latin typeface="Arial" charset="0"/>
              </a:rPr>
              <a:t> ma riconoscerli e correggere il modo di pensare e agire.</a:t>
            </a:r>
          </a:p>
          <a:p>
            <a:pPr marL="342900" indent="-342900" eaLnBrk="0" hangingPunct="0">
              <a:spcBef>
                <a:spcPct val="20000"/>
              </a:spcBef>
            </a:pPr>
            <a:endParaRPr lang="it-IT" altLang="it-IT" sz="1800" u="none">
              <a:latin typeface="Arial" charset="0"/>
            </a:endParaRPr>
          </a:p>
          <a:p>
            <a:pPr marL="342900" indent="-342900" eaLnBrk="0" hangingPunct="0">
              <a:spcBef>
                <a:spcPct val="20000"/>
              </a:spcBef>
            </a:pPr>
            <a:endParaRPr lang="it-IT" altLang="it-IT" sz="1800" u="none">
              <a:solidFill>
                <a:srgbClr val="FF0000"/>
              </a:solidFill>
              <a:latin typeface="Arial" charset="0"/>
            </a:endParaRPr>
          </a:p>
        </p:txBody>
      </p:sp>
      <p:pic>
        <p:nvPicPr>
          <p:cNvPr id="10244" name="Picture 2" descr="Learning, connection and insight!"/>
          <p:cNvPicPr>
            <a:picLocks noChangeAspect="1" noChangeArrowheads="1"/>
          </p:cNvPicPr>
          <p:nvPr/>
        </p:nvPicPr>
        <p:blipFill>
          <a:blip r:embed="rId3" cstate="print"/>
          <a:srcRect/>
          <a:stretch>
            <a:fillRect/>
          </a:stretch>
        </p:blipFill>
        <p:spPr bwMode="auto">
          <a:xfrm>
            <a:off x="6180138" y="1628775"/>
            <a:ext cx="2663825" cy="3100388"/>
          </a:xfrm>
          <a:prstGeom prst="rect">
            <a:avLst/>
          </a:prstGeom>
          <a:noFill/>
          <a:ln w="9525">
            <a:noFill/>
            <a:miter lim="800000"/>
            <a:headEnd/>
            <a:tailEnd/>
          </a:ln>
        </p:spPr>
      </p:pic>
    </p:spTree>
  </p:cSld>
  <p:clrMapOvr>
    <a:masterClrMapping/>
  </p:clrMapOvr>
  <p:transition advTm="9554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1600200" y="0"/>
            <a:ext cx="7219950" cy="896938"/>
          </a:xfrm>
          <a:prstGeom prst="rect">
            <a:avLst/>
          </a:prstGeom>
          <a:noFill/>
          <a:ln w="9525">
            <a:noFill/>
            <a:miter lim="800000"/>
            <a:headEnd/>
            <a:tailEnd/>
          </a:ln>
        </p:spPr>
        <p:txBody>
          <a:bodyPr/>
          <a:lstStyle/>
          <a:p>
            <a:pPr algn="ctr" eaLnBrk="0" hangingPunct="0"/>
            <a:r>
              <a:rPr lang="it-IT" b="1" u="none">
                <a:solidFill>
                  <a:srgbClr val="000099"/>
                </a:solidFill>
                <a:latin typeface="Arial" charset="0"/>
                <a:ea typeface="新細明體" pitchFamily="18" charset="-120"/>
                <a:cs typeface="新細明體" pitchFamily="18" charset="-120"/>
              </a:rPr>
              <a:t>2.</a:t>
            </a:r>
            <a:r>
              <a:rPr lang="it-IT" u="none">
                <a:solidFill>
                  <a:srgbClr val="000099"/>
                </a:solidFill>
                <a:latin typeface="Arial" charset="0"/>
                <a:ea typeface="新細明體" pitchFamily="18" charset="-120"/>
                <a:cs typeface="新細明體" pitchFamily="18" charset="-120"/>
              </a:rPr>
              <a:t> </a:t>
            </a:r>
            <a:r>
              <a:rPr lang="it-IT" b="1" u="none">
                <a:solidFill>
                  <a:srgbClr val="000099"/>
                </a:solidFill>
                <a:latin typeface="Arial" charset="0"/>
                <a:ea typeface="新細明體" pitchFamily="18" charset="-120"/>
                <a:cs typeface="新細明體" pitchFamily="18" charset="-120"/>
              </a:rPr>
              <a:t>Questioni importanti della collaborazione multiculturale</a:t>
            </a:r>
            <a:endParaRPr lang="it-IT" altLang="it-IT" b="1" u="none">
              <a:solidFill>
                <a:srgbClr val="000099"/>
              </a:solidFill>
              <a:latin typeface="Arial" charset="0"/>
              <a:ea typeface="新細明體" pitchFamily="18" charset="-120"/>
              <a:cs typeface="新細明體" pitchFamily="18" charset="-120"/>
            </a:endParaRPr>
          </a:p>
        </p:txBody>
      </p:sp>
      <p:sp>
        <p:nvSpPr>
          <p:cNvPr id="11267" name="Content Placeholder 2"/>
          <p:cNvSpPr txBox="1">
            <a:spLocks/>
          </p:cNvSpPr>
          <p:nvPr/>
        </p:nvSpPr>
        <p:spPr bwMode="auto">
          <a:xfrm>
            <a:off x="468313" y="939800"/>
            <a:ext cx="8675687" cy="4865688"/>
          </a:xfrm>
          <a:prstGeom prst="rect">
            <a:avLst/>
          </a:prstGeom>
          <a:noFill/>
          <a:ln w="9525">
            <a:noFill/>
            <a:miter lim="800000"/>
            <a:headEnd/>
            <a:tailEnd/>
          </a:ln>
        </p:spPr>
        <p:txBody>
          <a:bodyPr/>
          <a:lstStyle/>
          <a:p>
            <a:pPr marL="342900" indent="-342900" eaLnBrk="0" hangingPunct="0">
              <a:spcBef>
                <a:spcPct val="20000"/>
              </a:spcBef>
            </a:pPr>
            <a:r>
              <a:rPr lang="it-IT" sz="1800" u="none">
                <a:latin typeface="Arial" charset="0"/>
              </a:rPr>
              <a:t>La</a:t>
            </a:r>
            <a:r>
              <a:rPr lang="it-IT" sz="1800" b="1" u="none">
                <a:latin typeface="Arial" charset="0"/>
              </a:rPr>
              <a:t> collaborazione</a:t>
            </a:r>
            <a:r>
              <a:rPr lang="it-IT" sz="1800" u="none">
                <a:latin typeface="Arial" charset="0"/>
              </a:rPr>
              <a:t> è: </a:t>
            </a:r>
          </a:p>
          <a:p>
            <a:pPr marL="342900" indent="-342900" eaLnBrk="0" hangingPunct="0">
              <a:spcBef>
                <a:spcPct val="20000"/>
              </a:spcBef>
              <a:buFontTx/>
              <a:buChar char="•"/>
            </a:pPr>
            <a:r>
              <a:rPr lang="it-IT" sz="1800" b="1" u="none">
                <a:solidFill>
                  <a:srgbClr val="FF0000"/>
                </a:solidFill>
                <a:latin typeface="Arial" charset="0"/>
              </a:rPr>
              <a:t>Lavorare in maniera collaborativa e produttiva </a:t>
            </a:r>
            <a:r>
              <a:rPr lang="it-IT" sz="1800" u="none">
                <a:latin typeface="Arial" charset="0"/>
              </a:rPr>
              <a:t>con i membri del team per contribuire al risultato professionale del team; e </a:t>
            </a:r>
          </a:p>
          <a:p>
            <a:pPr marL="342900" indent="-342900" eaLnBrk="0" hangingPunct="0">
              <a:spcBef>
                <a:spcPct val="20000"/>
              </a:spcBef>
              <a:buFontTx/>
              <a:buChar char="•"/>
            </a:pPr>
            <a:r>
              <a:rPr lang="it-IT" sz="1800" b="1" u="none">
                <a:solidFill>
                  <a:srgbClr val="FF0000"/>
                </a:solidFill>
                <a:latin typeface="Arial" charset="0"/>
              </a:rPr>
              <a:t>Interagire con i colleghi in relazione ai compiti </a:t>
            </a:r>
            <a:r>
              <a:rPr lang="it-IT" sz="1800" u="none">
                <a:latin typeface="Arial" charset="0"/>
              </a:rPr>
              <a:t>garantendo </a:t>
            </a:r>
            <a:r>
              <a:rPr lang="it-IT" sz="1800" b="1" u="none">
                <a:solidFill>
                  <a:srgbClr val="22228B"/>
                </a:solidFill>
                <a:latin typeface="Arial" charset="0"/>
              </a:rPr>
              <a:t>condivisione, assistenza e interdipendenza</a:t>
            </a:r>
            <a:r>
              <a:rPr lang="it-IT" sz="1800" u="none">
                <a:latin typeface="Arial" charset="0"/>
              </a:rPr>
              <a:t>. </a:t>
            </a:r>
          </a:p>
          <a:p>
            <a:pPr marL="342900" indent="-342900" eaLnBrk="0" hangingPunct="0">
              <a:spcBef>
                <a:spcPct val="20000"/>
              </a:spcBef>
              <a:buFontTx/>
              <a:buChar char="•"/>
            </a:pPr>
            <a:r>
              <a:rPr lang="it-IT" sz="1800" b="1" u="none">
                <a:solidFill>
                  <a:srgbClr val="FF0000"/>
                </a:solidFill>
                <a:latin typeface="Arial" charset="0"/>
              </a:rPr>
              <a:t>Assegnare i compiti </a:t>
            </a:r>
            <a:r>
              <a:rPr lang="it-IT" sz="1800" u="none">
                <a:latin typeface="Arial" charset="0"/>
              </a:rPr>
              <a:t>(secondo l’esperienza e/o competenza) nella pianificazione di un evento o lo sviluppo di un progetto.</a:t>
            </a:r>
          </a:p>
          <a:p>
            <a:pPr marL="342900" indent="-342900" eaLnBrk="0" hangingPunct="0">
              <a:spcBef>
                <a:spcPct val="20000"/>
              </a:spcBef>
              <a:buFontTx/>
              <a:buChar char="•"/>
            </a:pPr>
            <a:r>
              <a:rPr lang="it-IT" sz="1800" b="1" u="none">
                <a:solidFill>
                  <a:srgbClr val="FF0000"/>
                </a:solidFill>
                <a:latin typeface="Arial" charset="0"/>
              </a:rPr>
              <a:t>Lavorare con i pari </a:t>
            </a:r>
            <a:r>
              <a:rPr lang="it-IT" sz="1800" u="none">
                <a:latin typeface="Arial" charset="0"/>
              </a:rPr>
              <a:t>per studiare per un esame.</a:t>
            </a:r>
          </a:p>
          <a:p>
            <a:pPr marL="342900" indent="-342900" eaLnBrk="0" hangingPunct="0">
              <a:spcBef>
                <a:spcPct val="20000"/>
              </a:spcBef>
            </a:pPr>
            <a:r>
              <a:rPr lang="it-IT" sz="1800" u="none">
                <a:latin typeface="Arial" charset="0"/>
              </a:rPr>
              <a:t>Una collaborazione implica due o più organizzazioni che lavorano insieme su diversi argomenti e obiettivi in un impegno a lungo termine. </a:t>
            </a:r>
            <a:r>
              <a:rPr lang="it-IT" sz="1800" u="none">
                <a:solidFill>
                  <a:srgbClr val="FF0000"/>
                </a:solidFill>
                <a:latin typeface="Arial" charset="0"/>
              </a:rPr>
              <a:t>I valori core della collaborazione sono il rispetto reciproco, una valorizzazione della differenza e un alto livello di fiducia.</a:t>
            </a:r>
            <a:endParaRPr lang="it-IT" altLang="it-IT" sz="1800" u="none">
              <a:solidFill>
                <a:srgbClr val="FF0000"/>
              </a:solidFill>
              <a:latin typeface="Arial" charset="0"/>
            </a:endParaRPr>
          </a:p>
          <a:p>
            <a:pPr marL="342900" indent="-342900" eaLnBrk="0" hangingPunct="0">
              <a:spcBef>
                <a:spcPct val="20000"/>
              </a:spcBef>
            </a:pPr>
            <a:endParaRPr lang="it-IT" altLang="it-IT" sz="1800" u="none">
              <a:latin typeface="Arial" charset="0"/>
            </a:endParaRPr>
          </a:p>
          <a:p>
            <a:pPr marL="342900" indent="-342900" eaLnBrk="0" hangingPunct="0">
              <a:spcBef>
                <a:spcPct val="20000"/>
              </a:spcBef>
            </a:pPr>
            <a:r>
              <a:rPr lang="it-IT" sz="1800" u="none">
                <a:latin typeface="Arial" charset="0"/>
              </a:rPr>
              <a:t>Una </a:t>
            </a:r>
            <a:r>
              <a:rPr lang="it-IT" sz="1800" b="1" u="none">
                <a:latin typeface="Arial" charset="0"/>
              </a:rPr>
              <a:t>collaborazione multiculturale </a:t>
            </a:r>
            <a:r>
              <a:rPr lang="it-IT" sz="1800" u="none">
                <a:latin typeface="Arial" charset="0"/>
              </a:rPr>
              <a:t>esiste tra due o più gruppi o organizzazioni, ciascuno composto da membri provenienti da ambienti culturali e orientamenti diversi o con obiettivi o missioni orientati alle popolazioni di diverse culture.</a:t>
            </a:r>
            <a:endParaRPr lang="it-IT" altLang="it-IT" sz="1800" u="none">
              <a:solidFill>
                <a:srgbClr val="FF0000"/>
              </a:solidFill>
              <a:latin typeface="Arial" charset="0"/>
            </a:endParaRPr>
          </a:p>
          <a:p>
            <a:pPr marL="342900" indent="-342900" eaLnBrk="0" hangingPunct="0">
              <a:spcBef>
                <a:spcPct val="20000"/>
              </a:spcBef>
              <a:buFontTx/>
              <a:buChar char="•"/>
            </a:pPr>
            <a:endParaRPr lang="it-IT" altLang="it-IT" sz="1800" u="none">
              <a:latin typeface="Arial" charset="0"/>
            </a:endParaRPr>
          </a:p>
        </p:txBody>
      </p:sp>
    </p:spTree>
  </p:cSld>
  <p:clrMapOvr>
    <a:masterClrMapping/>
  </p:clrMapOvr>
  <p:transition advTm="95543"/>
  <p:timing>
    <p:tnLst>
      <p:par>
        <p:cTn id="1" dur="indefinite" restart="never" nodeType="tmRoot"/>
      </p:par>
    </p:tnLst>
  </p:timing>
</p:sld>
</file>

<file path=ppt/theme/theme1.xml><?xml version="1.0" encoding="utf-8"?>
<a:theme xmlns:a="http://schemas.openxmlformats.org/drawingml/2006/main" name="1_Leere Präsentation">
  <a:themeElements>
    <a:clrScheme name="1_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ere Präsentatio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1_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13287</TotalTime>
  <Words>7958</Words>
  <Application>Microsoft Office PowerPoint</Application>
  <PresentationFormat>Presentazione su schermo (4:3)</PresentationFormat>
  <Paragraphs>621</Paragraphs>
  <Slides>36</Slides>
  <Notes>36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36</vt:i4>
      </vt:variant>
    </vt:vector>
  </HeadingPairs>
  <TitlesOfParts>
    <vt:vector size="43" baseType="lpstr">
      <vt:lpstr>Times New Roman</vt:lpstr>
      <vt:lpstr>Arial</vt:lpstr>
      <vt:lpstr>Tw Cen MT</vt:lpstr>
      <vt:lpstr>Wingdings</vt:lpstr>
      <vt:lpstr>新細明體</vt:lpstr>
      <vt:lpstr>Calibri</vt:lpstr>
      <vt:lpstr>1_Leere Präsentation</vt:lpstr>
      <vt:lpstr>Diapositiva 1</vt:lpstr>
      <vt:lpstr>Obiettivi di apprendimento</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Riferimenti</vt:lpstr>
      <vt:lpstr>Diapositiva 35</vt:lpstr>
      <vt:lpstr>Diapositiva 36</vt:lpstr>
    </vt:vector>
  </TitlesOfParts>
  <Company>ISCN LTD, Corvinus University, MTA ITF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EU Projects</dc:title>
  <dc:creator>Dr Richard Messnarz, Zoltán Venéczi, Gábor Klimkó</dc:creator>
  <cp:lastModifiedBy>MonicaP</cp:lastModifiedBy>
  <cp:revision>656</cp:revision>
  <cp:lastPrinted>2014-05-05T13:32:16Z</cp:lastPrinted>
  <dcterms:created xsi:type="dcterms:W3CDTF">2003-10-31T14:06:45Z</dcterms:created>
  <dcterms:modified xsi:type="dcterms:W3CDTF">2014-07-04T14:04:48Z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lease">
    <vt:lpwstr>2</vt:lpwstr>
  </property>
  <property fmtid="{D5CDD505-2E9C-101B-9397-08002B2CF9AE}" pid="3" name="Version">
    <vt:lpwstr>2</vt:lpwstr>
  </property>
</Properties>
</file>